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2399288" cy="396001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92" userDrawn="1">
          <p15:clr>
            <a:srgbClr val="A4A3A4"/>
          </p15:clr>
        </p15:guide>
        <p15:guide id="2" pos="10202" userDrawn="1">
          <p15:clr>
            <a:srgbClr val="A4A3A4"/>
          </p15:clr>
        </p15:guide>
        <p15:guide id="3" orient="horz" pos="12472" userDrawn="1">
          <p15:clr>
            <a:srgbClr val="A4A3A4"/>
          </p15:clr>
        </p15:guide>
        <p15:guide id="4" pos="1020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visor" initials="R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4D96"/>
    <a:srgbClr val="FF0066"/>
    <a:srgbClr val="CC00FF"/>
    <a:srgbClr val="FF6600"/>
    <a:srgbClr val="00CC00"/>
    <a:srgbClr val="00CCFF"/>
    <a:srgbClr val="00CC99"/>
    <a:srgbClr val="169888"/>
    <a:srgbClr val="12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309" autoAdjust="0"/>
    <p:restoredTop sz="94660" autoAdjust="0"/>
  </p:normalViewPr>
  <p:slideViewPr>
    <p:cSldViewPr snapToGrid="0">
      <p:cViewPr>
        <p:scale>
          <a:sx n="50" d="100"/>
          <a:sy n="50" d="100"/>
        </p:scale>
        <p:origin x="632" y="-8016"/>
      </p:cViewPr>
      <p:guideLst>
        <p:guide orient="horz" pos="10392"/>
        <p:guide pos="10202"/>
        <p:guide orient="horz" pos="12472"/>
        <p:guide pos="102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0E2C28-831C-465E-9081-791A75AC8D96}" type="doc">
      <dgm:prSet loTypeId="urn:microsoft.com/office/officeart/2005/8/layout/hProcess4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0AF802AC-98FB-4D7E-B708-AB96CC02A018}">
      <dgm:prSet phldrT="[Texto]" custT="1"/>
      <dgm:spPr>
        <a:solidFill>
          <a:srgbClr val="FF0066"/>
        </a:solidFill>
        <a:ln>
          <a:solidFill>
            <a:srgbClr val="FF0066"/>
          </a:solidFill>
        </a:ln>
      </dgm:spPr>
      <dgm:t>
        <a:bodyPr/>
        <a:lstStyle/>
        <a:p>
          <a:r>
            <a:rPr lang="pt-BR" sz="2300" dirty="0">
              <a:latin typeface="Arial" pitchFamily="34" charset="0"/>
              <a:cs typeface="Arial" pitchFamily="34" charset="0"/>
            </a:rPr>
            <a:t>Ponto de Partida</a:t>
          </a:r>
        </a:p>
      </dgm:t>
    </dgm:pt>
    <dgm:pt modelId="{7FA2DF8F-8BB1-4BE8-9B33-91910958CAC7}" type="parTrans" cxnId="{7D47B55A-1DEB-419A-8A9A-760721A7C033}">
      <dgm:prSet/>
      <dgm:spPr/>
      <dgm:t>
        <a:bodyPr/>
        <a:lstStyle/>
        <a:p>
          <a:endParaRPr lang="pt-BR"/>
        </a:p>
      </dgm:t>
    </dgm:pt>
    <dgm:pt modelId="{AB3DF153-7C88-423B-94CC-2AD4C5F0F279}" type="sibTrans" cxnId="{7D47B55A-1DEB-419A-8A9A-760721A7C033}">
      <dgm:prSet/>
      <dgm:spPr>
        <a:solidFill>
          <a:srgbClr val="FF0066"/>
        </a:solidFill>
        <a:ln>
          <a:solidFill>
            <a:srgbClr val="FF0066"/>
          </a:solidFill>
        </a:ln>
      </dgm:spPr>
      <dgm:t>
        <a:bodyPr/>
        <a:lstStyle/>
        <a:p>
          <a:endParaRPr lang="pt-BR"/>
        </a:p>
      </dgm:t>
    </dgm:pt>
    <dgm:pt modelId="{2B57459D-43C2-4ACB-AAF9-CEDCF2119DB8}">
      <dgm:prSet phldrT="[Texto]"/>
      <dgm:spPr>
        <a:ln>
          <a:solidFill>
            <a:srgbClr val="FF0066"/>
          </a:solidFill>
        </a:ln>
      </dgm:spPr>
      <dgm:t>
        <a:bodyPr/>
        <a:lstStyle/>
        <a:p>
          <a:pPr algn="ctr"/>
          <a:r>
            <a:rPr lang="pt-BR" dirty="0">
              <a:latin typeface="Times New Roman" pitchFamily="18" charset="0"/>
              <a:cs typeface="Times New Roman" pitchFamily="18" charset="0"/>
            </a:rPr>
            <a:t>Petróleo como Tema Gerador para a abordagem do conteúdo de Hidrocarbonetos.</a:t>
          </a:r>
        </a:p>
      </dgm:t>
    </dgm:pt>
    <dgm:pt modelId="{2FFDCA1A-1CE9-4825-A8A0-0DEF0D12738D}" type="parTrans" cxnId="{6FC13619-41E3-4B39-8ADC-ECF3891BDADE}">
      <dgm:prSet/>
      <dgm:spPr/>
      <dgm:t>
        <a:bodyPr/>
        <a:lstStyle/>
        <a:p>
          <a:endParaRPr lang="pt-BR"/>
        </a:p>
      </dgm:t>
    </dgm:pt>
    <dgm:pt modelId="{7FD8295C-9CFC-4BBB-95E9-B9A466A2E9A3}" type="sibTrans" cxnId="{6FC13619-41E3-4B39-8ADC-ECF3891BDADE}">
      <dgm:prSet/>
      <dgm:spPr/>
      <dgm:t>
        <a:bodyPr/>
        <a:lstStyle/>
        <a:p>
          <a:endParaRPr lang="pt-BR"/>
        </a:p>
      </dgm:t>
    </dgm:pt>
    <dgm:pt modelId="{6649EE03-6E14-46A0-9A5F-969E2FA93280}">
      <dgm:prSet phldrT="[Texto]" custT="1"/>
      <dgm:spPr>
        <a:solidFill>
          <a:srgbClr val="00CCFF"/>
        </a:solidFill>
        <a:ln>
          <a:solidFill>
            <a:srgbClr val="00CCFF"/>
          </a:solidFill>
        </a:ln>
      </dgm:spPr>
      <dgm:t>
        <a:bodyPr/>
        <a:lstStyle/>
        <a:p>
          <a:r>
            <a:rPr lang="pt-BR" sz="2500" dirty="0">
              <a:latin typeface="Arial" pitchFamily="34" charset="0"/>
              <a:cs typeface="Arial" pitchFamily="34" charset="0"/>
            </a:rPr>
            <a:t>Estratégia</a:t>
          </a:r>
        </a:p>
      </dgm:t>
    </dgm:pt>
    <dgm:pt modelId="{9DF0779B-183A-4024-9871-42712EA0AB29}" type="parTrans" cxnId="{A052C733-6258-429E-B21B-D51F601DBF8A}">
      <dgm:prSet/>
      <dgm:spPr/>
      <dgm:t>
        <a:bodyPr/>
        <a:lstStyle/>
        <a:p>
          <a:endParaRPr lang="pt-BR"/>
        </a:p>
      </dgm:t>
    </dgm:pt>
    <dgm:pt modelId="{536B8A1A-B0BF-4B06-BFB4-7FE29A189DBB}" type="sibTrans" cxnId="{A052C733-6258-429E-B21B-D51F601DBF8A}">
      <dgm:prSet/>
      <dgm:spPr>
        <a:solidFill>
          <a:srgbClr val="00CCFF"/>
        </a:solidFill>
        <a:ln>
          <a:solidFill>
            <a:srgbClr val="00CCFF"/>
          </a:solidFill>
        </a:ln>
      </dgm:spPr>
      <dgm:t>
        <a:bodyPr/>
        <a:lstStyle/>
        <a:p>
          <a:endParaRPr lang="pt-BR"/>
        </a:p>
      </dgm:t>
    </dgm:pt>
    <dgm:pt modelId="{84760B1A-3EF0-41BA-A48A-A018E3908CD6}">
      <dgm:prSet phldrT="[Texto]"/>
      <dgm:spPr>
        <a:noFill/>
        <a:ln>
          <a:solidFill>
            <a:srgbClr val="00CCFF"/>
          </a:solidFill>
        </a:ln>
      </dgm:spPr>
      <dgm:t>
        <a:bodyPr/>
        <a:lstStyle/>
        <a:p>
          <a:pPr algn="ctr"/>
          <a:r>
            <a:rPr lang="pt-BR" dirty="0">
              <a:latin typeface="Times New Roman" pitchFamily="18" charset="0"/>
              <a:cs typeface="Times New Roman" pitchFamily="18" charset="0"/>
            </a:rPr>
            <a:t>Pedir aos alunos que fizessem perguntas sobre o que gostariam de saber sobre o tema.</a:t>
          </a:r>
        </a:p>
      </dgm:t>
    </dgm:pt>
    <dgm:pt modelId="{6CC3AA4E-0391-4819-BC78-50FDE22DB4FF}" type="parTrans" cxnId="{61B9ED83-A7F0-48DE-9D9C-F3841927A6C1}">
      <dgm:prSet/>
      <dgm:spPr/>
      <dgm:t>
        <a:bodyPr/>
        <a:lstStyle/>
        <a:p>
          <a:endParaRPr lang="pt-BR"/>
        </a:p>
      </dgm:t>
    </dgm:pt>
    <dgm:pt modelId="{D27EDBB2-A1D5-4263-B682-7AA1785A6B07}" type="sibTrans" cxnId="{61B9ED83-A7F0-48DE-9D9C-F3841927A6C1}">
      <dgm:prSet/>
      <dgm:spPr/>
      <dgm:t>
        <a:bodyPr/>
        <a:lstStyle/>
        <a:p>
          <a:endParaRPr lang="pt-BR"/>
        </a:p>
      </dgm:t>
    </dgm:pt>
    <dgm:pt modelId="{06ED70E1-0996-4890-9D4C-6C9797F65CE1}">
      <dgm:prSet phldrT="[Texto]" custT="1"/>
      <dgm:spPr>
        <a:solidFill>
          <a:srgbClr val="FF6600"/>
        </a:solidFill>
        <a:ln>
          <a:solidFill>
            <a:srgbClr val="FF6600"/>
          </a:solidFill>
        </a:ln>
      </dgm:spPr>
      <dgm:t>
        <a:bodyPr/>
        <a:lstStyle/>
        <a:p>
          <a:r>
            <a:rPr lang="pt-BR" sz="2500" dirty="0">
              <a:latin typeface="Arial" pitchFamily="34" charset="0"/>
              <a:cs typeface="Arial" pitchFamily="34" charset="0"/>
            </a:rPr>
            <a:t>Produto</a:t>
          </a:r>
        </a:p>
      </dgm:t>
    </dgm:pt>
    <dgm:pt modelId="{B3D6CBB2-0CE8-4AED-A6DC-D0A7D5D499EA}" type="parTrans" cxnId="{0F0DB798-A5A0-4A6B-AF1B-BB4F7D64073D}">
      <dgm:prSet/>
      <dgm:spPr/>
      <dgm:t>
        <a:bodyPr/>
        <a:lstStyle/>
        <a:p>
          <a:endParaRPr lang="pt-BR"/>
        </a:p>
      </dgm:t>
    </dgm:pt>
    <dgm:pt modelId="{D1D19C83-7C63-40F4-BD40-C7AB0C591B96}" type="sibTrans" cxnId="{0F0DB798-A5A0-4A6B-AF1B-BB4F7D64073D}">
      <dgm:prSet/>
      <dgm:spPr/>
      <dgm:t>
        <a:bodyPr/>
        <a:lstStyle/>
        <a:p>
          <a:endParaRPr lang="pt-BR"/>
        </a:p>
      </dgm:t>
    </dgm:pt>
    <dgm:pt modelId="{B3F61439-D39C-4D0F-B367-BE9850C07BA1}">
      <dgm:prSet phldrT="[Texto]" custT="1"/>
      <dgm:spPr>
        <a:noFill/>
        <a:ln>
          <a:solidFill>
            <a:srgbClr val="FF6600"/>
          </a:solidFill>
        </a:ln>
      </dgm:spPr>
      <dgm:t>
        <a:bodyPr/>
        <a:lstStyle/>
        <a:p>
          <a:pPr algn="ctr"/>
          <a:endParaRPr lang="pt-BR" sz="3200" dirty="0">
            <a:latin typeface="Times New Roman" pitchFamily="18" charset="0"/>
            <a:cs typeface="Times New Roman" pitchFamily="18" charset="0"/>
          </a:endParaRPr>
        </a:p>
      </dgm:t>
    </dgm:pt>
    <dgm:pt modelId="{A7FFEE47-C3DF-4B29-8D7B-3360AB8D1794}" type="parTrans" cxnId="{F68C3FCD-A7F5-436C-BB02-FF53AA2FEFAD}">
      <dgm:prSet/>
      <dgm:spPr/>
      <dgm:t>
        <a:bodyPr/>
        <a:lstStyle/>
        <a:p>
          <a:endParaRPr lang="pt-BR"/>
        </a:p>
      </dgm:t>
    </dgm:pt>
    <dgm:pt modelId="{A3B8B7E0-C5EF-4F87-880B-1E9700F4B9B4}" type="sibTrans" cxnId="{F68C3FCD-A7F5-436C-BB02-FF53AA2FEFAD}">
      <dgm:prSet/>
      <dgm:spPr/>
      <dgm:t>
        <a:bodyPr/>
        <a:lstStyle/>
        <a:p>
          <a:endParaRPr lang="pt-BR"/>
        </a:p>
      </dgm:t>
    </dgm:pt>
    <dgm:pt modelId="{E83F9DE6-A272-48E2-92AC-734F9E034AF1}">
      <dgm:prSet custT="1"/>
      <dgm:spPr>
        <a:solidFill>
          <a:srgbClr val="00CC00"/>
        </a:solidFill>
        <a:ln>
          <a:solidFill>
            <a:srgbClr val="00CC00"/>
          </a:solidFill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300" dirty="0">
              <a:latin typeface="Arial" pitchFamily="34" charset="0"/>
              <a:cs typeface="Arial" pitchFamily="34" charset="0"/>
            </a:rPr>
            <a:t>Análise</a:t>
          </a:r>
          <a:endParaRPr lang="pt-BR" sz="2300" dirty="0"/>
        </a:p>
      </dgm:t>
    </dgm:pt>
    <dgm:pt modelId="{FE48E4FC-A408-4C2D-BCD3-2D13B026CD1C}" type="parTrans" cxnId="{5816A84F-5BD7-44FF-90DF-64D48D997A81}">
      <dgm:prSet/>
      <dgm:spPr/>
      <dgm:t>
        <a:bodyPr/>
        <a:lstStyle/>
        <a:p>
          <a:endParaRPr lang="pt-BR"/>
        </a:p>
      </dgm:t>
    </dgm:pt>
    <dgm:pt modelId="{A410F2FA-A5BC-4E62-BF72-A28F9833B79F}" type="sibTrans" cxnId="{5816A84F-5BD7-44FF-90DF-64D48D997A81}">
      <dgm:prSet/>
      <dgm:spPr>
        <a:solidFill>
          <a:srgbClr val="00CC00"/>
        </a:solidFill>
        <a:ln>
          <a:solidFill>
            <a:srgbClr val="00CC00"/>
          </a:solidFill>
        </a:ln>
      </dgm:spPr>
      <dgm:t>
        <a:bodyPr/>
        <a:lstStyle/>
        <a:p>
          <a:endParaRPr lang="pt-BR"/>
        </a:p>
      </dgm:t>
    </dgm:pt>
    <dgm:pt modelId="{AE2A78B5-9A76-4981-B775-28A275C974CA}">
      <dgm:prSet/>
      <dgm:spPr>
        <a:ln>
          <a:solidFill>
            <a:srgbClr val="00CC00"/>
          </a:solidFill>
        </a:ln>
      </dgm:spPr>
      <dgm:t>
        <a:bodyPr/>
        <a:lstStyle/>
        <a:p>
          <a:r>
            <a:rPr lang="pt-BR" dirty="0">
              <a:latin typeface="Times New Roman" panose="02020603050405020304" pitchFamily="18" charset="0"/>
              <a:cs typeface="Times New Roman" panose="02020603050405020304" pitchFamily="18" charset="0"/>
            </a:rPr>
            <a:t>As perguntas foram analisadas e categorizadas segundo a Análise Textual Discursiva</a:t>
          </a:r>
        </a:p>
      </dgm:t>
    </dgm:pt>
    <dgm:pt modelId="{CC3AD17E-CBB3-427E-8FF6-FEBC634CE7ED}" type="parTrans" cxnId="{0CE0DFF6-9CF4-41CE-AE6A-980592A03E9B}">
      <dgm:prSet/>
      <dgm:spPr/>
      <dgm:t>
        <a:bodyPr/>
        <a:lstStyle/>
        <a:p>
          <a:endParaRPr lang="pt-BR"/>
        </a:p>
      </dgm:t>
    </dgm:pt>
    <dgm:pt modelId="{F36A9BB8-24D2-4F37-8B1E-5863D14F308E}" type="sibTrans" cxnId="{0CE0DFF6-9CF4-41CE-AE6A-980592A03E9B}">
      <dgm:prSet/>
      <dgm:spPr/>
      <dgm:t>
        <a:bodyPr/>
        <a:lstStyle/>
        <a:p>
          <a:endParaRPr lang="pt-BR"/>
        </a:p>
      </dgm:t>
    </dgm:pt>
    <dgm:pt modelId="{301796CD-0F75-4424-97A3-4691AF547728}" type="pres">
      <dgm:prSet presAssocID="{ED0E2C28-831C-465E-9081-791A75AC8D96}" presName="Name0" presStyleCnt="0">
        <dgm:presLayoutVars>
          <dgm:dir/>
          <dgm:animLvl val="lvl"/>
          <dgm:resizeHandles val="exact"/>
        </dgm:presLayoutVars>
      </dgm:prSet>
      <dgm:spPr/>
    </dgm:pt>
    <dgm:pt modelId="{0C565DFB-ED5E-4BA0-960E-9E986F7FF7C3}" type="pres">
      <dgm:prSet presAssocID="{ED0E2C28-831C-465E-9081-791A75AC8D96}" presName="tSp" presStyleCnt="0"/>
      <dgm:spPr/>
    </dgm:pt>
    <dgm:pt modelId="{9486ACB2-E404-4C46-832C-DCB6116A8137}" type="pres">
      <dgm:prSet presAssocID="{ED0E2C28-831C-465E-9081-791A75AC8D96}" presName="bSp" presStyleCnt="0"/>
      <dgm:spPr/>
    </dgm:pt>
    <dgm:pt modelId="{676FF1C0-53F2-4363-AFEE-6A43872B8102}" type="pres">
      <dgm:prSet presAssocID="{ED0E2C28-831C-465E-9081-791A75AC8D96}" presName="process" presStyleCnt="0"/>
      <dgm:spPr/>
    </dgm:pt>
    <dgm:pt modelId="{4E4F6F83-D848-44A3-9C10-3145352865BA}" type="pres">
      <dgm:prSet presAssocID="{0AF802AC-98FB-4D7E-B708-AB96CC02A018}" presName="composite1" presStyleCnt="0"/>
      <dgm:spPr/>
    </dgm:pt>
    <dgm:pt modelId="{9BCF2025-E1A7-48FF-8BB9-252A505F4E9C}" type="pres">
      <dgm:prSet presAssocID="{0AF802AC-98FB-4D7E-B708-AB96CC02A018}" presName="dummyNode1" presStyleLbl="node1" presStyleIdx="0" presStyleCnt="4"/>
      <dgm:spPr/>
    </dgm:pt>
    <dgm:pt modelId="{FF8DEB1B-AE3A-4602-9F4B-1B6BD87EF987}" type="pres">
      <dgm:prSet presAssocID="{0AF802AC-98FB-4D7E-B708-AB96CC02A018}" presName="childNode1" presStyleLbl="bgAcc1" presStyleIdx="0" presStyleCnt="4">
        <dgm:presLayoutVars>
          <dgm:bulletEnabled val="1"/>
        </dgm:presLayoutVars>
      </dgm:prSet>
      <dgm:spPr/>
    </dgm:pt>
    <dgm:pt modelId="{91226CD6-7BB7-4775-A1C0-28BDCC2D47B9}" type="pres">
      <dgm:prSet presAssocID="{0AF802AC-98FB-4D7E-B708-AB96CC02A018}" presName="childNode1tx" presStyleLbl="bgAcc1" presStyleIdx="0" presStyleCnt="4">
        <dgm:presLayoutVars>
          <dgm:bulletEnabled val="1"/>
        </dgm:presLayoutVars>
      </dgm:prSet>
      <dgm:spPr/>
    </dgm:pt>
    <dgm:pt modelId="{F9A5FD0A-7F42-43D1-8390-281BBBBAB354}" type="pres">
      <dgm:prSet presAssocID="{0AF802AC-98FB-4D7E-B708-AB96CC02A018}" presName="parentNode1" presStyleLbl="node1" presStyleIdx="0" presStyleCnt="4" custScaleY="60617" custLinFactNeighborY="4746">
        <dgm:presLayoutVars>
          <dgm:chMax val="1"/>
          <dgm:bulletEnabled val="1"/>
        </dgm:presLayoutVars>
      </dgm:prSet>
      <dgm:spPr/>
    </dgm:pt>
    <dgm:pt modelId="{EE3601B1-65DF-400C-AE53-A779B8B10582}" type="pres">
      <dgm:prSet presAssocID="{0AF802AC-98FB-4D7E-B708-AB96CC02A018}" presName="connSite1" presStyleCnt="0"/>
      <dgm:spPr/>
    </dgm:pt>
    <dgm:pt modelId="{283B0380-C542-4626-AB98-9C1158E4D8D2}" type="pres">
      <dgm:prSet presAssocID="{AB3DF153-7C88-423B-94CC-2AD4C5F0F279}" presName="Name9" presStyleLbl="sibTrans2D1" presStyleIdx="0" presStyleCnt="3" custAng="21090760" custLinFactNeighborX="5320" custLinFactNeighborY="-4788"/>
      <dgm:spPr/>
    </dgm:pt>
    <dgm:pt modelId="{ECE4885D-0DDC-42E0-885B-A6C9E26ACAE3}" type="pres">
      <dgm:prSet presAssocID="{6649EE03-6E14-46A0-9A5F-969E2FA93280}" presName="composite2" presStyleCnt="0"/>
      <dgm:spPr/>
    </dgm:pt>
    <dgm:pt modelId="{A3FD3057-D22A-4491-9CFF-348511F7569A}" type="pres">
      <dgm:prSet presAssocID="{6649EE03-6E14-46A0-9A5F-969E2FA93280}" presName="dummyNode2" presStyleLbl="node1" presStyleIdx="0" presStyleCnt="4"/>
      <dgm:spPr/>
    </dgm:pt>
    <dgm:pt modelId="{39166FFE-880E-45E4-97DC-901666059EC4}" type="pres">
      <dgm:prSet presAssocID="{6649EE03-6E14-46A0-9A5F-969E2FA93280}" presName="childNode2" presStyleLbl="bgAcc1" presStyleIdx="1" presStyleCnt="4" custLinFactNeighborY="10359">
        <dgm:presLayoutVars>
          <dgm:bulletEnabled val="1"/>
        </dgm:presLayoutVars>
      </dgm:prSet>
      <dgm:spPr/>
    </dgm:pt>
    <dgm:pt modelId="{10F89957-0B53-499A-B26C-93079123DC82}" type="pres">
      <dgm:prSet presAssocID="{6649EE03-6E14-46A0-9A5F-969E2FA93280}" presName="childNode2tx" presStyleLbl="bgAcc1" presStyleIdx="1" presStyleCnt="4">
        <dgm:presLayoutVars>
          <dgm:bulletEnabled val="1"/>
        </dgm:presLayoutVars>
      </dgm:prSet>
      <dgm:spPr/>
    </dgm:pt>
    <dgm:pt modelId="{8686FEC0-B84B-4CCC-A1A3-30D88E436710}" type="pres">
      <dgm:prSet presAssocID="{6649EE03-6E14-46A0-9A5F-969E2FA93280}" presName="parentNode2" presStyleLbl="node1" presStyleIdx="1" presStyleCnt="4" custScaleY="55555" custLinFactNeighborY="28916">
        <dgm:presLayoutVars>
          <dgm:chMax val="0"/>
          <dgm:bulletEnabled val="1"/>
        </dgm:presLayoutVars>
      </dgm:prSet>
      <dgm:spPr/>
    </dgm:pt>
    <dgm:pt modelId="{2DF58566-FA0D-40FA-BFDB-69C88EEEACDF}" type="pres">
      <dgm:prSet presAssocID="{6649EE03-6E14-46A0-9A5F-969E2FA93280}" presName="connSite2" presStyleCnt="0"/>
      <dgm:spPr/>
    </dgm:pt>
    <dgm:pt modelId="{B30D0EA7-16E2-4314-94F7-48F4A3C3C5AC}" type="pres">
      <dgm:prSet presAssocID="{536B8A1A-B0BF-4B06-BFB4-7FE29A189DBB}" presName="Name18" presStyleLbl="sibTrans2D1" presStyleIdx="1" presStyleCnt="3" custAng="613438" custLinFactNeighborX="2430" custLinFactNeighborY="3772"/>
      <dgm:spPr/>
    </dgm:pt>
    <dgm:pt modelId="{594E10C9-612C-4EDE-B96A-7245BA296703}" type="pres">
      <dgm:prSet presAssocID="{E83F9DE6-A272-48E2-92AC-734F9E034AF1}" presName="composite1" presStyleCnt="0"/>
      <dgm:spPr/>
    </dgm:pt>
    <dgm:pt modelId="{FF8408BA-8D34-4350-B32F-BD694A3F43A6}" type="pres">
      <dgm:prSet presAssocID="{E83F9DE6-A272-48E2-92AC-734F9E034AF1}" presName="dummyNode1" presStyleLbl="node1" presStyleIdx="1" presStyleCnt="4"/>
      <dgm:spPr/>
    </dgm:pt>
    <dgm:pt modelId="{D6D36B52-CD3B-426C-B8BE-4A3853C98696}" type="pres">
      <dgm:prSet presAssocID="{E83F9DE6-A272-48E2-92AC-734F9E034AF1}" presName="childNode1" presStyleLbl="bgAcc1" presStyleIdx="2" presStyleCnt="4">
        <dgm:presLayoutVars>
          <dgm:bulletEnabled val="1"/>
        </dgm:presLayoutVars>
      </dgm:prSet>
      <dgm:spPr/>
    </dgm:pt>
    <dgm:pt modelId="{4D6E922A-C07B-4B8C-AB6D-0DF1AC6142BF}" type="pres">
      <dgm:prSet presAssocID="{E83F9DE6-A272-48E2-92AC-734F9E034AF1}" presName="childNode1tx" presStyleLbl="bgAcc1" presStyleIdx="2" presStyleCnt="4">
        <dgm:presLayoutVars>
          <dgm:bulletEnabled val="1"/>
        </dgm:presLayoutVars>
      </dgm:prSet>
      <dgm:spPr/>
    </dgm:pt>
    <dgm:pt modelId="{8ADF43F6-7F59-49AF-A4ED-F27628EE023B}" type="pres">
      <dgm:prSet presAssocID="{E83F9DE6-A272-48E2-92AC-734F9E034AF1}" presName="parentNode1" presStyleLbl="node1" presStyleIdx="2" presStyleCnt="4" custScaleY="55555" custLinFactNeighborY="7650">
        <dgm:presLayoutVars>
          <dgm:chMax val="1"/>
          <dgm:bulletEnabled val="1"/>
        </dgm:presLayoutVars>
      </dgm:prSet>
      <dgm:spPr/>
    </dgm:pt>
    <dgm:pt modelId="{772DE03D-D777-4D55-99E4-82BB12A7FACC}" type="pres">
      <dgm:prSet presAssocID="{E83F9DE6-A272-48E2-92AC-734F9E034AF1}" presName="connSite1" presStyleCnt="0"/>
      <dgm:spPr/>
    </dgm:pt>
    <dgm:pt modelId="{6D819165-618A-48B6-ACC4-A2FDB2232951}" type="pres">
      <dgm:prSet presAssocID="{A410F2FA-A5BC-4E62-BF72-A28F9833B79F}" presName="Name9" presStyleLbl="sibTrans2D1" presStyleIdx="2" presStyleCnt="3" custAng="0" custLinFactNeighborX="-10341" custLinFactNeighborY="-10844"/>
      <dgm:spPr/>
    </dgm:pt>
    <dgm:pt modelId="{2522CB79-25E4-45D8-A861-078B29275A71}" type="pres">
      <dgm:prSet presAssocID="{06ED70E1-0996-4890-9D4C-6C9797F65CE1}" presName="composite2" presStyleCnt="0"/>
      <dgm:spPr/>
    </dgm:pt>
    <dgm:pt modelId="{937CC8C3-9E29-4C71-B502-E07CD16B1807}" type="pres">
      <dgm:prSet presAssocID="{06ED70E1-0996-4890-9D4C-6C9797F65CE1}" presName="dummyNode2" presStyleLbl="node1" presStyleIdx="2" presStyleCnt="4"/>
      <dgm:spPr/>
    </dgm:pt>
    <dgm:pt modelId="{709982EF-5DCA-4973-8C49-68FB77C0E225}" type="pres">
      <dgm:prSet presAssocID="{06ED70E1-0996-4890-9D4C-6C9797F65CE1}" presName="childNode2" presStyleLbl="bgAcc1" presStyleIdx="3" presStyleCnt="4">
        <dgm:presLayoutVars>
          <dgm:bulletEnabled val="1"/>
        </dgm:presLayoutVars>
      </dgm:prSet>
      <dgm:spPr/>
    </dgm:pt>
    <dgm:pt modelId="{4DC75540-3F0D-4FE1-A766-1C9AB658B8A2}" type="pres">
      <dgm:prSet presAssocID="{06ED70E1-0996-4890-9D4C-6C9797F65CE1}" presName="childNode2tx" presStyleLbl="bgAcc1" presStyleIdx="3" presStyleCnt="4">
        <dgm:presLayoutVars>
          <dgm:bulletEnabled val="1"/>
        </dgm:presLayoutVars>
      </dgm:prSet>
      <dgm:spPr/>
    </dgm:pt>
    <dgm:pt modelId="{00787356-3639-4AF7-94DF-23B867B0A502}" type="pres">
      <dgm:prSet presAssocID="{06ED70E1-0996-4890-9D4C-6C9797F65CE1}" presName="parentNode2" presStyleLbl="node1" presStyleIdx="3" presStyleCnt="4" custScaleY="72980">
        <dgm:presLayoutVars>
          <dgm:chMax val="0"/>
          <dgm:bulletEnabled val="1"/>
        </dgm:presLayoutVars>
      </dgm:prSet>
      <dgm:spPr/>
    </dgm:pt>
    <dgm:pt modelId="{EEAF3EBC-6C92-4C5E-AE77-5DAC88B7A1C3}" type="pres">
      <dgm:prSet presAssocID="{06ED70E1-0996-4890-9D4C-6C9797F65CE1}" presName="connSite2" presStyleCnt="0"/>
      <dgm:spPr/>
    </dgm:pt>
  </dgm:ptLst>
  <dgm:cxnLst>
    <dgm:cxn modelId="{6FC13619-41E3-4B39-8ADC-ECF3891BDADE}" srcId="{0AF802AC-98FB-4D7E-B708-AB96CC02A018}" destId="{2B57459D-43C2-4ACB-AAF9-CEDCF2119DB8}" srcOrd="0" destOrd="0" parTransId="{2FFDCA1A-1CE9-4825-A8A0-0DEF0D12738D}" sibTransId="{7FD8295C-9CFC-4BBB-95E9-B9A466A2E9A3}"/>
    <dgm:cxn modelId="{A052C733-6258-429E-B21B-D51F601DBF8A}" srcId="{ED0E2C28-831C-465E-9081-791A75AC8D96}" destId="{6649EE03-6E14-46A0-9A5F-969E2FA93280}" srcOrd="1" destOrd="0" parTransId="{9DF0779B-183A-4024-9871-42712EA0AB29}" sibTransId="{536B8A1A-B0BF-4B06-BFB4-7FE29A189DBB}"/>
    <dgm:cxn modelId="{CCB73334-E932-49CB-B631-55D420F04A20}" type="presOf" srcId="{B3F61439-D39C-4D0F-B367-BE9850C07BA1}" destId="{4DC75540-3F0D-4FE1-A766-1C9AB658B8A2}" srcOrd="1" destOrd="0" presId="urn:microsoft.com/office/officeart/2005/8/layout/hProcess4"/>
    <dgm:cxn modelId="{C429C636-8500-4184-8B38-E535951BC458}" type="presOf" srcId="{ED0E2C28-831C-465E-9081-791A75AC8D96}" destId="{301796CD-0F75-4424-97A3-4691AF547728}" srcOrd="0" destOrd="0" presId="urn:microsoft.com/office/officeart/2005/8/layout/hProcess4"/>
    <dgm:cxn modelId="{8DCA2942-90A2-4396-AEA3-7CAC4811897A}" type="presOf" srcId="{84760B1A-3EF0-41BA-A48A-A018E3908CD6}" destId="{10F89957-0B53-499A-B26C-93079123DC82}" srcOrd="1" destOrd="0" presId="urn:microsoft.com/office/officeart/2005/8/layout/hProcess4"/>
    <dgm:cxn modelId="{5816A84F-5BD7-44FF-90DF-64D48D997A81}" srcId="{ED0E2C28-831C-465E-9081-791A75AC8D96}" destId="{E83F9DE6-A272-48E2-92AC-734F9E034AF1}" srcOrd="2" destOrd="0" parTransId="{FE48E4FC-A408-4C2D-BCD3-2D13B026CD1C}" sibTransId="{A410F2FA-A5BC-4E62-BF72-A28F9833B79F}"/>
    <dgm:cxn modelId="{7D47B55A-1DEB-419A-8A9A-760721A7C033}" srcId="{ED0E2C28-831C-465E-9081-791A75AC8D96}" destId="{0AF802AC-98FB-4D7E-B708-AB96CC02A018}" srcOrd="0" destOrd="0" parTransId="{7FA2DF8F-8BB1-4BE8-9B33-91910958CAC7}" sibTransId="{AB3DF153-7C88-423B-94CC-2AD4C5F0F279}"/>
    <dgm:cxn modelId="{E955D45A-E5B0-4830-957F-1F43E867169D}" type="presOf" srcId="{06ED70E1-0996-4890-9D4C-6C9797F65CE1}" destId="{00787356-3639-4AF7-94DF-23B867B0A502}" srcOrd="0" destOrd="0" presId="urn:microsoft.com/office/officeart/2005/8/layout/hProcess4"/>
    <dgm:cxn modelId="{519F7F5D-F516-4A30-B369-58E29C1D3CB7}" type="presOf" srcId="{536B8A1A-B0BF-4B06-BFB4-7FE29A189DBB}" destId="{B30D0EA7-16E2-4314-94F7-48F4A3C3C5AC}" srcOrd="0" destOrd="0" presId="urn:microsoft.com/office/officeart/2005/8/layout/hProcess4"/>
    <dgm:cxn modelId="{5BB8CB65-BD5F-49D3-8174-6FE33CF09B00}" type="presOf" srcId="{AE2A78B5-9A76-4981-B775-28A275C974CA}" destId="{4D6E922A-C07B-4B8C-AB6D-0DF1AC6142BF}" srcOrd="1" destOrd="0" presId="urn:microsoft.com/office/officeart/2005/8/layout/hProcess4"/>
    <dgm:cxn modelId="{A2292674-B636-4B70-A8AE-E30E94668811}" type="presOf" srcId="{AE2A78B5-9A76-4981-B775-28A275C974CA}" destId="{D6D36B52-CD3B-426C-B8BE-4A3853C98696}" srcOrd="0" destOrd="0" presId="urn:microsoft.com/office/officeart/2005/8/layout/hProcess4"/>
    <dgm:cxn modelId="{FE17D67B-1F82-40D4-A590-42786D723CFB}" type="presOf" srcId="{B3F61439-D39C-4D0F-B367-BE9850C07BA1}" destId="{709982EF-5DCA-4973-8C49-68FB77C0E225}" srcOrd="0" destOrd="0" presId="urn:microsoft.com/office/officeart/2005/8/layout/hProcess4"/>
    <dgm:cxn modelId="{61B9ED83-A7F0-48DE-9D9C-F3841927A6C1}" srcId="{6649EE03-6E14-46A0-9A5F-969E2FA93280}" destId="{84760B1A-3EF0-41BA-A48A-A018E3908CD6}" srcOrd="0" destOrd="0" parTransId="{6CC3AA4E-0391-4819-BC78-50FDE22DB4FF}" sibTransId="{D27EDBB2-A1D5-4263-B682-7AA1785A6B07}"/>
    <dgm:cxn modelId="{D0FE5E91-48D0-4FC5-AFFF-5441A1B61955}" type="presOf" srcId="{0AF802AC-98FB-4D7E-B708-AB96CC02A018}" destId="{F9A5FD0A-7F42-43D1-8390-281BBBBAB354}" srcOrd="0" destOrd="0" presId="urn:microsoft.com/office/officeart/2005/8/layout/hProcess4"/>
    <dgm:cxn modelId="{0F0DB798-A5A0-4A6B-AF1B-BB4F7D64073D}" srcId="{ED0E2C28-831C-465E-9081-791A75AC8D96}" destId="{06ED70E1-0996-4890-9D4C-6C9797F65CE1}" srcOrd="3" destOrd="0" parTransId="{B3D6CBB2-0CE8-4AED-A6DC-D0A7D5D499EA}" sibTransId="{D1D19C83-7C63-40F4-BD40-C7AB0C591B96}"/>
    <dgm:cxn modelId="{CD1C68B8-8C9F-4435-B464-A5C597E17034}" type="presOf" srcId="{E83F9DE6-A272-48E2-92AC-734F9E034AF1}" destId="{8ADF43F6-7F59-49AF-A4ED-F27628EE023B}" srcOrd="0" destOrd="0" presId="urn:microsoft.com/office/officeart/2005/8/layout/hProcess4"/>
    <dgm:cxn modelId="{799800C8-F797-4396-BA4A-10A0A966C990}" type="presOf" srcId="{A410F2FA-A5BC-4E62-BF72-A28F9833B79F}" destId="{6D819165-618A-48B6-ACC4-A2FDB2232951}" srcOrd="0" destOrd="0" presId="urn:microsoft.com/office/officeart/2005/8/layout/hProcess4"/>
    <dgm:cxn modelId="{F68C3FCD-A7F5-436C-BB02-FF53AA2FEFAD}" srcId="{06ED70E1-0996-4890-9D4C-6C9797F65CE1}" destId="{B3F61439-D39C-4D0F-B367-BE9850C07BA1}" srcOrd="0" destOrd="0" parTransId="{A7FFEE47-C3DF-4B29-8D7B-3360AB8D1794}" sibTransId="{A3B8B7E0-C5EF-4F87-880B-1E9700F4B9B4}"/>
    <dgm:cxn modelId="{509662E0-EDB0-43E1-A928-49E79DDFF436}" type="presOf" srcId="{6649EE03-6E14-46A0-9A5F-969E2FA93280}" destId="{8686FEC0-B84B-4CCC-A1A3-30D88E436710}" srcOrd="0" destOrd="0" presId="urn:microsoft.com/office/officeart/2005/8/layout/hProcess4"/>
    <dgm:cxn modelId="{DAAA64EF-E3EB-40C6-A10E-CCCF9FBC3345}" type="presOf" srcId="{84760B1A-3EF0-41BA-A48A-A018E3908CD6}" destId="{39166FFE-880E-45E4-97DC-901666059EC4}" srcOrd="0" destOrd="0" presId="urn:microsoft.com/office/officeart/2005/8/layout/hProcess4"/>
    <dgm:cxn modelId="{3ECD7CF2-AEE5-447A-831A-17A310D91B33}" type="presOf" srcId="{2B57459D-43C2-4ACB-AAF9-CEDCF2119DB8}" destId="{FF8DEB1B-AE3A-4602-9F4B-1B6BD87EF987}" srcOrd="0" destOrd="0" presId="urn:microsoft.com/office/officeart/2005/8/layout/hProcess4"/>
    <dgm:cxn modelId="{D5BD02F3-A689-4EF1-B4C0-F28A28FC0287}" type="presOf" srcId="{AB3DF153-7C88-423B-94CC-2AD4C5F0F279}" destId="{283B0380-C542-4626-AB98-9C1158E4D8D2}" srcOrd="0" destOrd="0" presId="urn:microsoft.com/office/officeart/2005/8/layout/hProcess4"/>
    <dgm:cxn modelId="{0CE0DFF6-9CF4-41CE-AE6A-980592A03E9B}" srcId="{E83F9DE6-A272-48E2-92AC-734F9E034AF1}" destId="{AE2A78B5-9A76-4981-B775-28A275C974CA}" srcOrd="0" destOrd="0" parTransId="{CC3AD17E-CBB3-427E-8FF6-FEBC634CE7ED}" sibTransId="{F36A9BB8-24D2-4F37-8B1E-5863D14F308E}"/>
    <dgm:cxn modelId="{76DAF3FD-423F-4BA5-9B87-76957A6FE3B4}" type="presOf" srcId="{2B57459D-43C2-4ACB-AAF9-CEDCF2119DB8}" destId="{91226CD6-7BB7-4775-A1C0-28BDCC2D47B9}" srcOrd="1" destOrd="0" presId="urn:microsoft.com/office/officeart/2005/8/layout/hProcess4"/>
    <dgm:cxn modelId="{56C2C5A4-922D-4B34-AC29-9090461C4CC7}" type="presParOf" srcId="{301796CD-0F75-4424-97A3-4691AF547728}" destId="{0C565DFB-ED5E-4BA0-960E-9E986F7FF7C3}" srcOrd="0" destOrd="0" presId="urn:microsoft.com/office/officeart/2005/8/layout/hProcess4"/>
    <dgm:cxn modelId="{3F658A2D-FF0A-4CFC-B9FF-60132EF0C81E}" type="presParOf" srcId="{301796CD-0F75-4424-97A3-4691AF547728}" destId="{9486ACB2-E404-4C46-832C-DCB6116A8137}" srcOrd="1" destOrd="0" presId="urn:microsoft.com/office/officeart/2005/8/layout/hProcess4"/>
    <dgm:cxn modelId="{8F83B801-37B6-47CE-B1B3-1A0ADC39E80F}" type="presParOf" srcId="{301796CD-0F75-4424-97A3-4691AF547728}" destId="{676FF1C0-53F2-4363-AFEE-6A43872B8102}" srcOrd="2" destOrd="0" presId="urn:microsoft.com/office/officeart/2005/8/layout/hProcess4"/>
    <dgm:cxn modelId="{26D60FC6-4215-48D4-87C3-B207D657D54A}" type="presParOf" srcId="{676FF1C0-53F2-4363-AFEE-6A43872B8102}" destId="{4E4F6F83-D848-44A3-9C10-3145352865BA}" srcOrd="0" destOrd="0" presId="urn:microsoft.com/office/officeart/2005/8/layout/hProcess4"/>
    <dgm:cxn modelId="{EA46BCF7-1AF1-4CDE-A530-A7E868D0E323}" type="presParOf" srcId="{4E4F6F83-D848-44A3-9C10-3145352865BA}" destId="{9BCF2025-E1A7-48FF-8BB9-252A505F4E9C}" srcOrd="0" destOrd="0" presId="urn:microsoft.com/office/officeart/2005/8/layout/hProcess4"/>
    <dgm:cxn modelId="{F3E6CC46-0129-400F-8573-F9780ED43741}" type="presParOf" srcId="{4E4F6F83-D848-44A3-9C10-3145352865BA}" destId="{FF8DEB1B-AE3A-4602-9F4B-1B6BD87EF987}" srcOrd="1" destOrd="0" presId="urn:microsoft.com/office/officeart/2005/8/layout/hProcess4"/>
    <dgm:cxn modelId="{3824FCB1-AA8F-43F0-A1C7-394EA65853E3}" type="presParOf" srcId="{4E4F6F83-D848-44A3-9C10-3145352865BA}" destId="{91226CD6-7BB7-4775-A1C0-28BDCC2D47B9}" srcOrd="2" destOrd="0" presId="urn:microsoft.com/office/officeart/2005/8/layout/hProcess4"/>
    <dgm:cxn modelId="{B04D4D29-F82B-46F9-8866-589C7E642919}" type="presParOf" srcId="{4E4F6F83-D848-44A3-9C10-3145352865BA}" destId="{F9A5FD0A-7F42-43D1-8390-281BBBBAB354}" srcOrd="3" destOrd="0" presId="urn:microsoft.com/office/officeart/2005/8/layout/hProcess4"/>
    <dgm:cxn modelId="{5F20A239-D3FF-4739-8571-DC3D1AAE49E9}" type="presParOf" srcId="{4E4F6F83-D848-44A3-9C10-3145352865BA}" destId="{EE3601B1-65DF-400C-AE53-A779B8B10582}" srcOrd="4" destOrd="0" presId="urn:microsoft.com/office/officeart/2005/8/layout/hProcess4"/>
    <dgm:cxn modelId="{A21F48BB-BCE5-4905-8A4B-3FA89748200A}" type="presParOf" srcId="{676FF1C0-53F2-4363-AFEE-6A43872B8102}" destId="{283B0380-C542-4626-AB98-9C1158E4D8D2}" srcOrd="1" destOrd="0" presId="urn:microsoft.com/office/officeart/2005/8/layout/hProcess4"/>
    <dgm:cxn modelId="{0FAC3BB2-E075-4C14-9D12-DA8F494015C6}" type="presParOf" srcId="{676FF1C0-53F2-4363-AFEE-6A43872B8102}" destId="{ECE4885D-0DDC-42E0-885B-A6C9E26ACAE3}" srcOrd="2" destOrd="0" presId="urn:microsoft.com/office/officeart/2005/8/layout/hProcess4"/>
    <dgm:cxn modelId="{BD33DB92-6876-483A-8C4D-7A2F7B517B40}" type="presParOf" srcId="{ECE4885D-0DDC-42E0-885B-A6C9E26ACAE3}" destId="{A3FD3057-D22A-4491-9CFF-348511F7569A}" srcOrd="0" destOrd="0" presId="urn:microsoft.com/office/officeart/2005/8/layout/hProcess4"/>
    <dgm:cxn modelId="{314E12E8-35DA-4A41-9B23-2D1C37ECABFB}" type="presParOf" srcId="{ECE4885D-0DDC-42E0-885B-A6C9E26ACAE3}" destId="{39166FFE-880E-45E4-97DC-901666059EC4}" srcOrd="1" destOrd="0" presId="urn:microsoft.com/office/officeart/2005/8/layout/hProcess4"/>
    <dgm:cxn modelId="{0A20FCED-FEC1-4E48-B503-ECD8DEC1C20F}" type="presParOf" srcId="{ECE4885D-0DDC-42E0-885B-A6C9E26ACAE3}" destId="{10F89957-0B53-499A-B26C-93079123DC82}" srcOrd="2" destOrd="0" presId="urn:microsoft.com/office/officeart/2005/8/layout/hProcess4"/>
    <dgm:cxn modelId="{027161CC-6230-495A-944C-07B902FB5894}" type="presParOf" srcId="{ECE4885D-0DDC-42E0-885B-A6C9E26ACAE3}" destId="{8686FEC0-B84B-4CCC-A1A3-30D88E436710}" srcOrd="3" destOrd="0" presId="urn:microsoft.com/office/officeart/2005/8/layout/hProcess4"/>
    <dgm:cxn modelId="{A36D763F-4F7D-4836-AFD1-3D36506E92A3}" type="presParOf" srcId="{ECE4885D-0DDC-42E0-885B-A6C9E26ACAE3}" destId="{2DF58566-FA0D-40FA-BFDB-69C88EEEACDF}" srcOrd="4" destOrd="0" presId="urn:microsoft.com/office/officeart/2005/8/layout/hProcess4"/>
    <dgm:cxn modelId="{E92789F6-9A00-431E-A344-BE9F5C7EB413}" type="presParOf" srcId="{676FF1C0-53F2-4363-AFEE-6A43872B8102}" destId="{B30D0EA7-16E2-4314-94F7-48F4A3C3C5AC}" srcOrd="3" destOrd="0" presId="urn:microsoft.com/office/officeart/2005/8/layout/hProcess4"/>
    <dgm:cxn modelId="{75D9D53B-17DC-4956-82CC-3E7A9039A93C}" type="presParOf" srcId="{676FF1C0-53F2-4363-AFEE-6A43872B8102}" destId="{594E10C9-612C-4EDE-B96A-7245BA296703}" srcOrd="4" destOrd="0" presId="urn:microsoft.com/office/officeart/2005/8/layout/hProcess4"/>
    <dgm:cxn modelId="{4AD796E1-14FF-4C5F-8A3B-A89CDC747087}" type="presParOf" srcId="{594E10C9-612C-4EDE-B96A-7245BA296703}" destId="{FF8408BA-8D34-4350-B32F-BD694A3F43A6}" srcOrd="0" destOrd="0" presId="urn:microsoft.com/office/officeart/2005/8/layout/hProcess4"/>
    <dgm:cxn modelId="{AFBAF61B-479E-44FA-ACDE-1C9B7B7CEE47}" type="presParOf" srcId="{594E10C9-612C-4EDE-B96A-7245BA296703}" destId="{D6D36B52-CD3B-426C-B8BE-4A3853C98696}" srcOrd="1" destOrd="0" presId="urn:microsoft.com/office/officeart/2005/8/layout/hProcess4"/>
    <dgm:cxn modelId="{85B21005-0905-4666-A7AD-FF0AFDC7EC7F}" type="presParOf" srcId="{594E10C9-612C-4EDE-B96A-7245BA296703}" destId="{4D6E922A-C07B-4B8C-AB6D-0DF1AC6142BF}" srcOrd="2" destOrd="0" presId="urn:microsoft.com/office/officeart/2005/8/layout/hProcess4"/>
    <dgm:cxn modelId="{69301608-8E44-440D-B9B9-634EAF193AB3}" type="presParOf" srcId="{594E10C9-612C-4EDE-B96A-7245BA296703}" destId="{8ADF43F6-7F59-49AF-A4ED-F27628EE023B}" srcOrd="3" destOrd="0" presId="urn:microsoft.com/office/officeart/2005/8/layout/hProcess4"/>
    <dgm:cxn modelId="{85D85044-588F-427B-9758-7B2AACDCCF5E}" type="presParOf" srcId="{594E10C9-612C-4EDE-B96A-7245BA296703}" destId="{772DE03D-D777-4D55-99E4-82BB12A7FACC}" srcOrd="4" destOrd="0" presId="urn:microsoft.com/office/officeart/2005/8/layout/hProcess4"/>
    <dgm:cxn modelId="{D6EACA87-1BEA-4ECF-9259-654A3EE124AC}" type="presParOf" srcId="{676FF1C0-53F2-4363-AFEE-6A43872B8102}" destId="{6D819165-618A-48B6-ACC4-A2FDB2232951}" srcOrd="5" destOrd="0" presId="urn:microsoft.com/office/officeart/2005/8/layout/hProcess4"/>
    <dgm:cxn modelId="{FD365A0F-73F7-46BB-9951-407AF516AA8A}" type="presParOf" srcId="{676FF1C0-53F2-4363-AFEE-6A43872B8102}" destId="{2522CB79-25E4-45D8-A861-078B29275A71}" srcOrd="6" destOrd="0" presId="urn:microsoft.com/office/officeart/2005/8/layout/hProcess4"/>
    <dgm:cxn modelId="{531279E3-3043-40E1-AABF-BFC3318C369B}" type="presParOf" srcId="{2522CB79-25E4-45D8-A861-078B29275A71}" destId="{937CC8C3-9E29-4C71-B502-E07CD16B1807}" srcOrd="0" destOrd="0" presId="urn:microsoft.com/office/officeart/2005/8/layout/hProcess4"/>
    <dgm:cxn modelId="{829FE5F0-1C34-4329-BAEE-0F90B9153918}" type="presParOf" srcId="{2522CB79-25E4-45D8-A861-078B29275A71}" destId="{709982EF-5DCA-4973-8C49-68FB77C0E225}" srcOrd="1" destOrd="0" presId="urn:microsoft.com/office/officeart/2005/8/layout/hProcess4"/>
    <dgm:cxn modelId="{8FFFE281-E111-4AD5-BB8C-E27E00BDE0ED}" type="presParOf" srcId="{2522CB79-25E4-45D8-A861-078B29275A71}" destId="{4DC75540-3F0D-4FE1-A766-1C9AB658B8A2}" srcOrd="2" destOrd="0" presId="urn:microsoft.com/office/officeart/2005/8/layout/hProcess4"/>
    <dgm:cxn modelId="{F3815EE8-740F-4646-B011-5349FAC55C18}" type="presParOf" srcId="{2522CB79-25E4-45D8-A861-078B29275A71}" destId="{00787356-3639-4AF7-94DF-23B867B0A502}" srcOrd="3" destOrd="0" presId="urn:microsoft.com/office/officeart/2005/8/layout/hProcess4"/>
    <dgm:cxn modelId="{AB64849B-4C81-483D-8E70-AD59AB76EE10}" type="presParOf" srcId="{2522CB79-25E4-45D8-A861-078B29275A71}" destId="{EEAF3EBC-6C92-4C5E-AE77-5DAC88B7A1C3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8DEB1B-AE3A-4602-9F4B-1B6BD87EF987}">
      <dsp:nvSpPr>
        <dsp:cNvPr id="0" name=""/>
        <dsp:cNvSpPr/>
      </dsp:nvSpPr>
      <dsp:spPr>
        <a:xfrm>
          <a:off x="935" y="1710231"/>
          <a:ext cx="2905790" cy="23966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0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228600" lvl="1" indent="-228600" algn="ctr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Times New Roman" pitchFamily="18" charset="0"/>
              <a:cs typeface="Times New Roman" pitchFamily="18" charset="0"/>
            </a:rPr>
            <a:t>Petróleo como Tema Gerador para a abordagem do conteúdo de Hidrocarbonetos.</a:t>
          </a:r>
        </a:p>
      </dsp:txBody>
      <dsp:txXfrm>
        <a:off x="56089" y="1765385"/>
        <a:ext cx="2795482" cy="1772789"/>
      </dsp:txXfrm>
    </dsp:sp>
    <dsp:sp modelId="{283B0380-C542-4626-AB98-9C1158E4D8D2}">
      <dsp:nvSpPr>
        <dsp:cNvPr id="0" name=""/>
        <dsp:cNvSpPr/>
      </dsp:nvSpPr>
      <dsp:spPr>
        <a:xfrm rot="21090760">
          <a:off x="1872997" y="1993585"/>
          <a:ext cx="3463067" cy="3463067"/>
        </a:xfrm>
        <a:prstGeom prst="leftCircularArrow">
          <a:avLst>
            <a:gd name="adj1" fmla="val 3768"/>
            <a:gd name="adj2" fmla="val 470550"/>
            <a:gd name="adj3" fmla="val 2747283"/>
            <a:gd name="adj4" fmla="val 9525711"/>
            <a:gd name="adj5" fmla="val 4396"/>
          </a:avLst>
        </a:prstGeom>
        <a:solidFill>
          <a:srgbClr val="FF0066"/>
        </a:solidFill>
        <a:ln>
          <a:solidFill>
            <a:srgbClr val="FF006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A5FD0A-7F42-43D1-8390-281BBBBAB354}">
      <dsp:nvSpPr>
        <dsp:cNvPr id="0" name=""/>
        <dsp:cNvSpPr/>
      </dsp:nvSpPr>
      <dsp:spPr>
        <a:xfrm>
          <a:off x="646666" y="3844337"/>
          <a:ext cx="2582925" cy="622623"/>
        </a:xfrm>
        <a:prstGeom prst="roundRect">
          <a:avLst>
            <a:gd name="adj" fmla="val 10000"/>
          </a:avLst>
        </a:prstGeom>
        <a:solidFill>
          <a:srgbClr val="FF0066"/>
        </a:solidFill>
        <a:ln w="12700" cap="flat" cmpd="sng" algn="ctr">
          <a:solidFill>
            <a:srgbClr val="FF0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Arial" pitchFamily="34" charset="0"/>
              <a:cs typeface="Arial" pitchFamily="34" charset="0"/>
            </a:rPr>
            <a:t>Ponto de Partida</a:t>
          </a:r>
        </a:p>
      </dsp:txBody>
      <dsp:txXfrm>
        <a:off x="664902" y="3862573"/>
        <a:ext cx="2546453" cy="586151"/>
      </dsp:txXfrm>
    </dsp:sp>
    <dsp:sp modelId="{39166FFE-880E-45E4-97DC-901666059EC4}">
      <dsp:nvSpPr>
        <dsp:cNvPr id="0" name=""/>
        <dsp:cNvSpPr/>
      </dsp:nvSpPr>
      <dsp:spPr>
        <a:xfrm>
          <a:off x="3850987" y="1958502"/>
          <a:ext cx="2905790" cy="2396669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rgbClr val="00CC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228600" lvl="1" indent="-228600" algn="ctr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Times New Roman" pitchFamily="18" charset="0"/>
              <a:cs typeface="Times New Roman" pitchFamily="18" charset="0"/>
            </a:rPr>
            <a:t>Pedir aos alunos que fizessem perguntas sobre o que gostariam de saber sobre o tema.</a:t>
          </a:r>
        </a:p>
      </dsp:txBody>
      <dsp:txXfrm>
        <a:off x="3906141" y="2527228"/>
        <a:ext cx="2795482" cy="1772789"/>
      </dsp:txXfrm>
    </dsp:sp>
    <dsp:sp modelId="{B30D0EA7-16E2-4314-94F7-48F4A3C3C5AC}">
      <dsp:nvSpPr>
        <dsp:cNvPr id="0" name=""/>
        <dsp:cNvSpPr/>
      </dsp:nvSpPr>
      <dsp:spPr>
        <a:xfrm rot="613438">
          <a:off x="5634397" y="547139"/>
          <a:ext cx="3852104" cy="3852104"/>
        </a:xfrm>
        <a:prstGeom prst="circularArrow">
          <a:avLst>
            <a:gd name="adj1" fmla="val 3388"/>
            <a:gd name="adj2" fmla="val 419196"/>
            <a:gd name="adj3" fmla="val 18820699"/>
            <a:gd name="adj4" fmla="val 11990916"/>
            <a:gd name="adj5" fmla="val 3952"/>
          </a:avLst>
        </a:prstGeom>
        <a:solidFill>
          <a:srgbClr val="00CCFF"/>
        </a:solidFill>
        <a:ln>
          <a:solidFill>
            <a:srgbClr val="00CCFF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86FEC0-B84B-4CCC-A1A3-30D88E436710}">
      <dsp:nvSpPr>
        <dsp:cNvPr id="0" name=""/>
        <dsp:cNvSpPr/>
      </dsp:nvSpPr>
      <dsp:spPr>
        <a:xfrm>
          <a:off x="4496718" y="1721925"/>
          <a:ext cx="2582925" cy="570629"/>
        </a:xfrm>
        <a:prstGeom prst="roundRect">
          <a:avLst>
            <a:gd name="adj" fmla="val 10000"/>
          </a:avLst>
        </a:prstGeom>
        <a:solidFill>
          <a:srgbClr val="00CCFF"/>
        </a:solidFill>
        <a:ln w="12700" cap="flat" cmpd="sng" algn="ctr">
          <a:solidFill>
            <a:srgbClr val="00CC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Arial" pitchFamily="34" charset="0"/>
              <a:cs typeface="Arial" pitchFamily="34" charset="0"/>
            </a:rPr>
            <a:t>Estratégia</a:t>
          </a:r>
        </a:p>
      </dsp:txBody>
      <dsp:txXfrm>
        <a:off x="4513431" y="1738638"/>
        <a:ext cx="2549499" cy="537203"/>
      </dsp:txXfrm>
    </dsp:sp>
    <dsp:sp modelId="{D6D36B52-CD3B-426C-B8BE-4A3853C98696}">
      <dsp:nvSpPr>
        <dsp:cNvPr id="0" name=""/>
        <dsp:cNvSpPr/>
      </dsp:nvSpPr>
      <dsp:spPr>
        <a:xfrm>
          <a:off x="7701038" y="1710231"/>
          <a:ext cx="2905790" cy="23966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CC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As perguntas foram analisadas e categorizadas segundo a Análise Textual Discursiva</a:t>
          </a:r>
        </a:p>
      </dsp:txBody>
      <dsp:txXfrm>
        <a:off x="7756192" y="1765385"/>
        <a:ext cx="2795482" cy="1772789"/>
      </dsp:txXfrm>
    </dsp:sp>
    <dsp:sp modelId="{6D819165-618A-48B6-ACC4-A2FDB2232951}">
      <dsp:nvSpPr>
        <dsp:cNvPr id="0" name=""/>
        <dsp:cNvSpPr/>
      </dsp:nvSpPr>
      <dsp:spPr>
        <a:xfrm>
          <a:off x="8976688" y="1679310"/>
          <a:ext cx="3434029" cy="3434029"/>
        </a:xfrm>
        <a:prstGeom prst="leftCircularArrow">
          <a:avLst>
            <a:gd name="adj1" fmla="val 3800"/>
            <a:gd name="adj2" fmla="val 474893"/>
            <a:gd name="adj3" fmla="val 2438277"/>
            <a:gd name="adj4" fmla="val 9212362"/>
            <a:gd name="adj5" fmla="val 4433"/>
          </a:avLst>
        </a:prstGeom>
        <a:solidFill>
          <a:srgbClr val="00CC00"/>
        </a:solidFill>
        <a:ln>
          <a:solidFill>
            <a:srgbClr val="00CC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DF43F6-7F59-49AF-A4ED-F27628EE023B}">
      <dsp:nvSpPr>
        <dsp:cNvPr id="0" name=""/>
        <dsp:cNvSpPr/>
      </dsp:nvSpPr>
      <dsp:spPr>
        <a:xfrm>
          <a:off x="8346769" y="3900162"/>
          <a:ext cx="2582925" cy="570629"/>
        </a:xfrm>
        <a:prstGeom prst="roundRect">
          <a:avLst>
            <a:gd name="adj" fmla="val 10000"/>
          </a:avLst>
        </a:prstGeom>
        <a:solidFill>
          <a:srgbClr val="00CC00"/>
        </a:solidFill>
        <a:ln w="12700" cap="flat" cmpd="sng" algn="ctr">
          <a:solidFill>
            <a:srgbClr val="00CC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300" kern="1200" dirty="0">
              <a:latin typeface="Arial" pitchFamily="34" charset="0"/>
              <a:cs typeface="Arial" pitchFamily="34" charset="0"/>
            </a:rPr>
            <a:t>Análise</a:t>
          </a:r>
          <a:endParaRPr lang="pt-BR" sz="2300" kern="1200" dirty="0"/>
        </a:p>
      </dsp:txBody>
      <dsp:txXfrm>
        <a:off x="8363482" y="3916875"/>
        <a:ext cx="2549499" cy="537203"/>
      </dsp:txXfrm>
    </dsp:sp>
    <dsp:sp modelId="{709982EF-5DCA-4973-8C49-68FB77C0E225}">
      <dsp:nvSpPr>
        <dsp:cNvPr id="0" name=""/>
        <dsp:cNvSpPr/>
      </dsp:nvSpPr>
      <dsp:spPr>
        <a:xfrm>
          <a:off x="11551089" y="1710231"/>
          <a:ext cx="2905790" cy="2396669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rgbClr val="FF6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606243" y="2278957"/>
        <a:ext cx="2795482" cy="1772789"/>
      </dsp:txXfrm>
    </dsp:sp>
    <dsp:sp modelId="{00787356-3639-4AF7-94DF-23B867B0A502}">
      <dsp:nvSpPr>
        <dsp:cNvPr id="0" name=""/>
        <dsp:cNvSpPr/>
      </dsp:nvSpPr>
      <dsp:spPr>
        <a:xfrm>
          <a:off x="12196821" y="1335426"/>
          <a:ext cx="2582925" cy="749609"/>
        </a:xfrm>
        <a:prstGeom prst="roundRect">
          <a:avLst>
            <a:gd name="adj" fmla="val 10000"/>
          </a:avLst>
        </a:prstGeom>
        <a:solidFill>
          <a:srgbClr val="FF6600"/>
        </a:solidFill>
        <a:ln w="12700" cap="flat" cmpd="sng" algn="ctr">
          <a:solidFill>
            <a:srgbClr val="FF6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Arial" pitchFamily="34" charset="0"/>
              <a:cs typeface="Arial" pitchFamily="34" charset="0"/>
            </a:rPr>
            <a:t>Produto</a:t>
          </a:r>
        </a:p>
      </dsp:txBody>
      <dsp:txXfrm>
        <a:off x="12218776" y="1357381"/>
        <a:ext cx="2539015" cy="705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6480867"/>
            <a:ext cx="27539395" cy="1378673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0799268"/>
            <a:ext cx="24299466" cy="9560876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123B-32EB-4913-A5CC-C59FD265AA4B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9E3E-198F-4253-8C94-A2FF0F68AA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6741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123B-32EB-4913-A5CC-C59FD265AA4B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9E3E-198F-4253-8C94-A2FF0F68AA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8061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108343"/>
            <a:ext cx="6986096" cy="3355932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108343"/>
            <a:ext cx="20553298" cy="3355932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123B-32EB-4913-A5CC-C59FD265AA4B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9E3E-198F-4253-8C94-A2FF0F68AA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6393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123B-32EB-4913-A5CC-C59FD265AA4B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9E3E-198F-4253-8C94-A2FF0F68AA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0800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9872559"/>
            <a:ext cx="27944386" cy="16472575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6500971"/>
            <a:ext cx="27944386" cy="8662538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123B-32EB-4913-A5CC-C59FD265AA4B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9E3E-198F-4253-8C94-A2FF0F68AA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7957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0541716"/>
            <a:ext cx="13769697" cy="2512595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0541716"/>
            <a:ext cx="13769697" cy="2512595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123B-32EB-4913-A5CC-C59FD265AA4B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9E3E-198F-4253-8C94-A2FF0F68AA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9951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108352"/>
            <a:ext cx="27944386" cy="765420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9707549"/>
            <a:ext cx="13706415" cy="475752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4465069"/>
            <a:ext cx="13706415" cy="2127593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9707549"/>
            <a:ext cx="13773917" cy="475752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4465069"/>
            <a:ext cx="13773917" cy="2127593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123B-32EB-4913-A5CC-C59FD265AA4B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9E3E-198F-4253-8C94-A2FF0F68AA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2347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123B-32EB-4913-A5CC-C59FD265AA4B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9E3E-198F-4253-8C94-A2FF0F68AA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6436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123B-32EB-4913-A5CC-C59FD265AA4B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9E3E-198F-4253-8C94-A2FF0F68AA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074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640012"/>
            <a:ext cx="10449614" cy="9240044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5701703"/>
            <a:ext cx="16402140" cy="28141800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1880056"/>
            <a:ext cx="10449614" cy="22009274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123B-32EB-4913-A5CC-C59FD265AA4B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9E3E-198F-4253-8C94-A2FF0F68AA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751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640012"/>
            <a:ext cx="10449614" cy="9240044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5701703"/>
            <a:ext cx="16402140" cy="28141800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1880056"/>
            <a:ext cx="10449614" cy="22009274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123B-32EB-4913-A5CC-C59FD265AA4B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9E3E-198F-4253-8C94-A2FF0F68AA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84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0541716"/>
            <a:ext cx="27944386" cy="25125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A123B-32EB-4913-A5CC-C59FD265AA4B}" type="datetimeFigureOut">
              <a:rPr lang="pt-BR" smtClean="0"/>
              <a:pPr/>
              <a:t>16/02/2022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A9E3E-198F-4253-8C94-A2FF0F68AA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155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tângulo de cantos arredondados 23"/>
          <p:cNvSpPr/>
          <p:nvPr/>
        </p:nvSpPr>
        <p:spPr>
          <a:xfrm>
            <a:off x="776539" y="8154536"/>
            <a:ext cx="15036502" cy="838077"/>
          </a:xfrm>
          <a:prstGeom prst="roundRect">
            <a:avLst/>
          </a:prstGeom>
          <a:solidFill>
            <a:srgbClr val="9A4D96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063" tIns="50532" rIns="101063" bIns="50532" rtlCol="0" anchor="ctr"/>
          <a:lstStyle/>
          <a:p>
            <a:pPr algn="ctr"/>
            <a:r>
              <a:rPr lang="pt-BR" sz="6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Introdução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980676" y="9509316"/>
            <a:ext cx="14832365" cy="7089998"/>
          </a:xfrm>
          <a:noFill/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numCol="1" anchor="t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pt-BR" sz="3500" dirty="0">
                <a:latin typeface="Arial" panose="020B0604020202020204" pitchFamily="34" charset="0"/>
                <a:cs typeface="Arial" panose="020B0604020202020204" pitchFamily="34" charset="0"/>
              </a:rPr>
              <a:t>Para Freire e Faundez (1998) curiosidade e pergunta são sinônimos. É por meio da curiosidade, segundo Silveira (2013), que os seres humanos constroem saberes, à medida que suas dúvidas e perguntas impulsionam a necessidade de busca por respostas que visem à compreensão dos fenômenos ao seu redor. Nesse sentido, atividades educativas bem elaboradas devem levantar, abordar e desafiar as concepções prévias dos estudantes, permitindo que os mesmos possam construir ou reconstruir significados. Permitir que os alunos façam perguntas e sejam sujeitos ativos é fundamental para o processo de construção de conhecimentos científicos, visto que “a origem do conhecimento está na pergunta, ou nas perguntas, ou mesmo no ato de perguntar” (FREIRE; FAUNDEZ, 1998, p. 26). </a:t>
            </a:r>
          </a:p>
        </p:txBody>
      </p:sp>
      <p:sp>
        <p:nvSpPr>
          <p:cNvPr id="34" name="Subtítulo 4"/>
          <p:cNvSpPr txBox="1">
            <a:spLocks/>
          </p:cNvSpPr>
          <p:nvPr/>
        </p:nvSpPr>
        <p:spPr>
          <a:xfrm>
            <a:off x="934882" y="18118076"/>
            <a:ext cx="15036502" cy="2523974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vert="horz" lIns="101063" tIns="50532" rIns="101063" bIns="50532" numCol="1" rtlCol="0" anchor="t">
            <a:no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3500" dirty="0">
                <a:latin typeface="Arial" panose="020B0604020202020204" pitchFamily="34" charset="0"/>
                <a:cs typeface="Arial" panose="020B0604020202020204" pitchFamily="34" charset="0"/>
              </a:rPr>
              <a:t>A pesquisa, configura-se um Estudo de Caso e, foi realizada junto a 140 estudantes da 3ª série do Ensino Médio, de uma escola pública da cidade de Maringá-PR, que propuseram perguntas sobre o que gostariam de aprender sobre o tema Petróleo. </a:t>
            </a:r>
          </a:p>
        </p:txBody>
      </p:sp>
      <p:sp>
        <p:nvSpPr>
          <p:cNvPr id="37" name="Subtítulo 4"/>
          <p:cNvSpPr txBox="1">
            <a:spLocks/>
          </p:cNvSpPr>
          <p:nvPr/>
        </p:nvSpPr>
        <p:spPr>
          <a:xfrm>
            <a:off x="889387" y="25979110"/>
            <a:ext cx="15036502" cy="2579346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vert="horz" lIns="101063" tIns="50532" rIns="101063" bIns="50532" numCol="1" rtlCol="0" anchor="t">
            <a:no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pt-BR" sz="3500" dirty="0">
                <a:latin typeface="Arial" panose="020B0604020202020204" pitchFamily="34" charset="0"/>
                <a:cs typeface="Arial" panose="020B0604020202020204" pitchFamily="34" charset="0"/>
              </a:rPr>
              <a:t>O Petróleo foi escolhido como Tema Gerador, por sua importância sócio econômica e por apresentar contradições e conflitos de interesses que podem ser problematizados, visto que é tema presente nos meios de comunicação e no cotidiano do aluno, por meio de seus derivados.</a:t>
            </a:r>
          </a:p>
        </p:txBody>
      </p:sp>
      <p:sp>
        <p:nvSpPr>
          <p:cNvPr id="50" name="Subtítulo 4"/>
          <p:cNvSpPr txBox="1">
            <a:spLocks/>
          </p:cNvSpPr>
          <p:nvPr/>
        </p:nvSpPr>
        <p:spPr>
          <a:xfrm>
            <a:off x="16473401" y="23303823"/>
            <a:ext cx="15036502" cy="4176496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vert="horz" lIns="101063" tIns="50532" rIns="101063" bIns="50532" numCol="1" rtlCol="0" anchor="t">
            <a:no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hangingPunct="0"/>
            <a:r>
              <a:rPr lang="pt-BR" sz="3500" dirty="0">
                <a:latin typeface="Arial" panose="020B0604020202020204" pitchFamily="34" charset="0"/>
                <a:cs typeface="Arial" panose="020B0604020202020204" pitchFamily="34" charset="0"/>
              </a:rPr>
              <a:t>Utilizar estratégias de ensino que estimule os alunos a manifestarem suas perguntas permite ao professor repensar sua prática à medida que se pode planejar atividades de ensino tendo como pressupostos a valorização da curiosidade e da dúvida. Nesse sentido, é relevante que o professor, desde o início da sua formação, aprenda a formular perguntas e a promover espaços para que os alunos também apresentem as suas, inserindo-os como sujeitos protagonistas no processo de ensino e aprendizagem.</a:t>
            </a:r>
          </a:p>
        </p:txBody>
      </p:sp>
      <p:sp>
        <p:nvSpPr>
          <p:cNvPr id="56" name="Subtítulo 4"/>
          <p:cNvSpPr txBox="1">
            <a:spLocks/>
          </p:cNvSpPr>
          <p:nvPr/>
        </p:nvSpPr>
        <p:spPr>
          <a:xfrm>
            <a:off x="16776366" y="31737890"/>
            <a:ext cx="15036502" cy="4763844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vert="horz" lIns="101063" tIns="50532" rIns="101063" bIns="50532" numCol="1" rtlCol="0" anchor="t">
            <a:no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3038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______________________________________________________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3038" dirty="0">
                <a:latin typeface="Arial" panose="020B0604020202020204" pitchFamily="34" charset="0"/>
                <a:cs typeface="Arial" panose="020B0604020202020204" pitchFamily="34" charset="0"/>
              </a:rPr>
              <a:t>FREIRE, P.; FAUNDEZ, A. </a:t>
            </a:r>
            <a:r>
              <a:rPr lang="pt-BR" sz="3038" b="1" dirty="0">
                <a:latin typeface="Arial" panose="020B0604020202020204" pitchFamily="34" charset="0"/>
                <a:cs typeface="Arial" panose="020B0604020202020204" pitchFamily="34" charset="0"/>
              </a:rPr>
              <a:t>Por uma Pedagogia da Pergunta</a:t>
            </a:r>
            <a:r>
              <a:rPr lang="pt-BR" sz="3038" dirty="0">
                <a:latin typeface="Arial" panose="020B0604020202020204" pitchFamily="34" charset="0"/>
                <a:cs typeface="Arial" panose="020B0604020202020204" pitchFamily="34" charset="0"/>
              </a:rPr>
              <a:t>. Ed. Paz e Terra, 4</a:t>
            </a:r>
            <a:r>
              <a:rPr lang="pt-BR" sz="3038" baseline="30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3038" dirty="0">
                <a:latin typeface="Arial" panose="020B0604020202020204" pitchFamily="34" charset="0"/>
                <a:cs typeface="Arial" panose="020B0604020202020204" pitchFamily="34" charset="0"/>
              </a:rPr>
              <a:t> edição. Rio de Janeiro, 1998.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3038" dirty="0">
                <a:latin typeface="Arial" panose="020B0604020202020204" pitchFamily="34" charset="0"/>
                <a:cs typeface="Arial" panose="020B0604020202020204" pitchFamily="34" charset="0"/>
              </a:rPr>
              <a:t>MORAES, R.; GALIAZZI, M. C. </a:t>
            </a:r>
            <a:r>
              <a:rPr lang="pt-BR" sz="3038" b="1" dirty="0">
                <a:latin typeface="Arial" panose="020B0604020202020204" pitchFamily="34" charset="0"/>
                <a:cs typeface="Arial" panose="020B0604020202020204" pitchFamily="34" charset="0"/>
              </a:rPr>
              <a:t>Análise Textual: Discursiva</a:t>
            </a:r>
            <a:r>
              <a:rPr lang="pt-BR" sz="3038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38" dirty="0">
                <a:latin typeface="Arial" panose="020B0604020202020204" pitchFamily="34" charset="0"/>
                <a:cs typeface="Arial" panose="020B0604020202020204" pitchFamily="34" charset="0"/>
              </a:rPr>
              <a:t>Ed. </a:t>
            </a:r>
            <a:r>
              <a:rPr lang="en-US" sz="3038" dirty="0" err="1">
                <a:latin typeface="Arial" panose="020B0604020202020204" pitchFamily="34" charset="0"/>
                <a:cs typeface="Arial" panose="020B0604020202020204" pitchFamily="34" charset="0"/>
              </a:rPr>
              <a:t>Unijuí</a:t>
            </a:r>
            <a:r>
              <a:rPr lang="en-US" sz="3038" dirty="0">
                <a:latin typeface="Arial" panose="020B0604020202020204" pitchFamily="34" charset="0"/>
                <a:cs typeface="Arial" panose="020B0604020202020204" pitchFamily="34" charset="0"/>
              </a:rPr>
              <a:t>, 2</a:t>
            </a:r>
            <a:r>
              <a:rPr lang="en-US" sz="3038" baseline="30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038" dirty="0">
                <a:latin typeface="Arial" panose="020B0604020202020204" pitchFamily="34" charset="0"/>
                <a:cs typeface="Arial" panose="020B0604020202020204" pitchFamily="34" charset="0"/>
              </a:rPr>
              <a:t>. Ed. </a:t>
            </a:r>
            <a:r>
              <a:rPr lang="en-US" sz="3038" dirty="0" err="1">
                <a:latin typeface="Arial" panose="020B0604020202020204" pitchFamily="34" charset="0"/>
                <a:cs typeface="Arial" panose="020B0604020202020204" pitchFamily="34" charset="0"/>
              </a:rPr>
              <a:t>Ijuí</a:t>
            </a:r>
            <a:r>
              <a:rPr lang="en-US" sz="3038" dirty="0">
                <a:latin typeface="Arial" panose="020B0604020202020204" pitchFamily="34" charset="0"/>
                <a:cs typeface="Arial" panose="020B0604020202020204" pitchFamily="34" charset="0"/>
              </a:rPr>
              <a:t>, 2013.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3038" dirty="0">
                <a:latin typeface="Arial" panose="020B0604020202020204" pitchFamily="34" charset="0"/>
                <a:cs typeface="Arial" panose="020B0604020202020204" pitchFamily="34" charset="0"/>
              </a:rPr>
              <a:t>SILVEIRA, M. P. Literatura e ciência: Monteiro Lobato e o ensino de química. </a:t>
            </a:r>
            <a:r>
              <a:rPr lang="pt-BR" sz="3038" b="1" dirty="0">
                <a:latin typeface="Arial" panose="020B0604020202020204" pitchFamily="34" charset="0"/>
                <a:cs typeface="Arial" panose="020B0604020202020204" pitchFamily="34" charset="0"/>
              </a:rPr>
              <a:t>Tese</a:t>
            </a:r>
            <a:r>
              <a:rPr lang="pt-BR" sz="3038" dirty="0">
                <a:latin typeface="Arial" panose="020B0604020202020204" pitchFamily="34" charset="0"/>
                <a:cs typeface="Arial" panose="020B0604020202020204" pitchFamily="34" charset="0"/>
              </a:rPr>
              <a:t> (Doutorado em Ensino de Ciências), Programa de Pós-Graduação </a:t>
            </a:r>
            <a:r>
              <a:rPr lang="pt-BR" sz="3038" dirty="0" err="1">
                <a:latin typeface="Arial" panose="020B0604020202020204" pitchFamily="34" charset="0"/>
                <a:cs typeface="Arial" panose="020B0604020202020204" pitchFamily="34" charset="0"/>
              </a:rPr>
              <a:t>Interunidades</a:t>
            </a:r>
            <a:r>
              <a:rPr lang="pt-BR" sz="3038" dirty="0">
                <a:latin typeface="Arial" panose="020B0604020202020204" pitchFamily="34" charset="0"/>
                <a:cs typeface="Arial" panose="020B0604020202020204" pitchFamily="34" charset="0"/>
              </a:rPr>
              <a:t> em Ensino de Ciências – Instituto de Química e Física, Faculdade de Educação da Universidade de São Paulo, 2013.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3038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3038" dirty="0">
                <a:latin typeface="Arial" panose="020B0604020202020204" pitchFamily="34" charset="0"/>
                <a:cs typeface="Arial" panose="020B0604020202020204" pitchFamily="34" charset="0"/>
              </a:rPr>
              <a:t>Agradecemos à CAPES pelo apoio financeiro para a realização desta pesquisa.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776539" y="115242"/>
            <a:ext cx="30372013" cy="2595041"/>
          </a:xfrm>
          <a:prstGeom prst="rect">
            <a:avLst/>
          </a:prstGeom>
          <a:noFill/>
        </p:spPr>
        <p:txBody>
          <a:bodyPr wrap="square" lIns="101063" tIns="50532" rIns="101063" bIns="50532" rtlCol="0">
            <a:spAutoFit/>
          </a:bodyPr>
          <a:lstStyle/>
          <a:p>
            <a:pPr algn="ctr"/>
            <a:r>
              <a:rPr lang="pt-BR" sz="8100" b="1" dirty="0">
                <a:cs typeface="Calibri Light" panose="020F0302020204030204" pitchFamily="34" charset="0"/>
              </a:rPr>
              <a:t>A CURIOSIDADE SOB UM OLHAR DIDÁTICO FREIREANO: UMA ANÁLISE DAS PERGUNTAS DOS ESTUDANTES SOBRE PETRÓLEO</a:t>
            </a:r>
          </a:p>
        </p:txBody>
      </p:sp>
      <p:sp>
        <p:nvSpPr>
          <p:cNvPr id="25" name="Retângulo de cantos arredondados 24"/>
          <p:cNvSpPr/>
          <p:nvPr/>
        </p:nvSpPr>
        <p:spPr>
          <a:xfrm>
            <a:off x="889387" y="16862450"/>
            <a:ext cx="15036502" cy="990454"/>
          </a:xfrm>
          <a:prstGeom prst="roundRect">
            <a:avLst/>
          </a:prstGeom>
          <a:solidFill>
            <a:srgbClr val="9A4D96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063" tIns="50532" rIns="101063" bIns="50532" rtlCol="0" anchor="ctr"/>
          <a:lstStyle/>
          <a:p>
            <a:pPr algn="ctr"/>
            <a:r>
              <a:rPr lang="pt-BR" sz="6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Metodologia</a:t>
            </a:r>
          </a:p>
        </p:txBody>
      </p:sp>
      <p:sp>
        <p:nvSpPr>
          <p:cNvPr id="26" name="Retângulo de cantos arredondados 25"/>
          <p:cNvSpPr/>
          <p:nvPr/>
        </p:nvSpPr>
        <p:spPr>
          <a:xfrm>
            <a:off x="776535" y="28756126"/>
            <a:ext cx="15036502" cy="857124"/>
          </a:xfrm>
          <a:prstGeom prst="roundRect">
            <a:avLst/>
          </a:prstGeom>
          <a:solidFill>
            <a:srgbClr val="9A4D96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063" tIns="50532" rIns="101063" bIns="50532" rtlCol="0" anchor="ctr"/>
          <a:lstStyle/>
          <a:p>
            <a:pPr algn="ctr"/>
            <a:r>
              <a:rPr lang="pt-BR" sz="6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Resultados e Discussões</a:t>
            </a:r>
          </a:p>
        </p:txBody>
      </p:sp>
      <p:sp>
        <p:nvSpPr>
          <p:cNvPr id="27" name="Retângulo de cantos arredondados 26"/>
          <p:cNvSpPr/>
          <p:nvPr/>
        </p:nvSpPr>
        <p:spPr>
          <a:xfrm>
            <a:off x="16330431" y="22268764"/>
            <a:ext cx="15036502" cy="803921"/>
          </a:xfrm>
          <a:prstGeom prst="roundRect">
            <a:avLst/>
          </a:prstGeom>
          <a:solidFill>
            <a:srgbClr val="9A4D96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063" tIns="50532" rIns="101063" bIns="50532" rtlCol="0" anchor="ctr"/>
          <a:lstStyle/>
          <a:p>
            <a:pPr algn="ctr"/>
            <a:r>
              <a:rPr lang="pt-BR" sz="6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Considerações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847817" y="2899909"/>
            <a:ext cx="27393989" cy="1919921"/>
          </a:xfrm>
          <a:prstGeom prst="rect">
            <a:avLst/>
          </a:prstGeom>
          <a:noFill/>
        </p:spPr>
        <p:txBody>
          <a:bodyPr wrap="square" lIns="101063" tIns="50532" rIns="101063" bIns="50532" rtlCol="0">
            <a:spAutoFit/>
          </a:bodyPr>
          <a:lstStyle/>
          <a:p>
            <a:pPr algn="ctr"/>
            <a:r>
              <a:rPr lang="pt-BR" sz="63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Thaís Andressa Lopes de Oliveira</a:t>
            </a:r>
            <a:r>
              <a:rPr lang="pt-BR" sz="6300" b="1" baseline="30000" dirty="0">
                <a:latin typeface="Calibri Light" panose="020F0302020204030204" pitchFamily="34" charset="0"/>
                <a:cs typeface="Calibri Light" panose="020F0302020204030204" pitchFamily="34" charset="0"/>
              </a:rPr>
              <a:t>1 </a:t>
            </a:r>
            <a:r>
              <a:rPr lang="pt-BR" sz="63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(PG)*, </a:t>
            </a:r>
            <a:r>
              <a:rPr lang="pt-BR" sz="675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Marcelo Pimentel da Silveira</a:t>
            </a:r>
            <a:r>
              <a:rPr lang="pt-BR" sz="6750" b="1" baseline="30000" dirty="0">
                <a:latin typeface="Calibri Light" panose="020F0302020204030204" pitchFamily="34" charset="0"/>
                <a:cs typeface="Calibri Light" panose="020F0302020204030204" pitchFamily="34" charset="0"/>
              </a:rPr>
              <a:t>1 </a:t>
            </a:r>
            <a:r>
              <a:rPr lang="pt-BR" sz="675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(PQ) </a:t>
            </a:r>
          </a:p>
          <a:p>
            <a:pPr algn="ctr">
              <a:spcAft>
                <a:spcPts val="1350"/>
              </a:spcAft>
            </a:pPr>
            <a:r>
              <a:rPr lang="pt-BR" sz="5063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*taarievilo@gmail.com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927432" y="5232310"/>
            <a:ext cx="29697868" cy="759923"/>
          </a:xfrm>
          <a:prstGeom prst="rect">
            <a:avLst/>
          </a:prstGeom>
          <a:noFill/>
        </p:spPr>
        <p:txBody>
          <a:bodyPr wrap="square" lIns="101063" tIns="50532" rIns="101063" bIns="50532" rtlCol="0">
            <a:spAutoFit/>
          </a:bodyPr>
          <a:lstStyle/>
          <a:p>
            <a:pPr algn="ctr"/>
            <a:r>
              <a:rPr lang="pt-BR" sz="4275" i="1" baseline="30000" dirty="0"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r>
              <a:rPr lang="pt-BR" sz="4275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Universidade Estadual de Maringá. Programa de Pós Graduação em Educação para a Ciência e a Matemática, Maringá-PR.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712068" y="6394461"/>
            <a:ext cx="29004841" cy="794548"/>
          </a:xfrm>
          <a:prstGeom prst="rect">
            <a:avLst/>
          </a:prstGeom>
          <a:noFill/>
        </p:spPr>
        <p:txBody>
          <a:bodyPr wrap="square" lIns="101063" tIns="50532" rIns="101063" bIns="50532" rtlCol="0">
            <a:spAutoFit/>
          </a:bodyPr>
          <a:lstStyle/>
          <a:p>
            <a:pPr algn="just"/>
            <a:r>
              <a:rPr lang="pt-BR" sz="4500" b="1" dirty="0">
                <a:latin typeface="+mj-lt"/>
                <a:cs typeface="Arial" pitchFamily="34" charset="0"/>
              </a:rPr>
              <a:t>Palavras-chave</a:t>
            </a:r>
            <a:r>
              <a:rPr lang="pt-BR" sz="4500" dirty="0">
                <a:latin typeface="+mj-lt"/>
                <a:cs typeface="Arial" pitchFamily="34" charset="0"/>
              </a:rPr>
              <a:t>: Aprendizagem, Curiosidade, Ensino de Química, Pedagogia da Pergunta, Pergunta dos Estudantes</a:t>
            </a:r>
            <a:r>
              <a:rPr lang="pt-BR" sz="4500" i="1" dirty="0">
                <a:latin typeface="+mj-lt"/>
                <a:cs typeface="Arial" pitchFamily="34" charset="0"/>
              </a:rPr>
              <a:t>.</a:t>
            </a:r>
            <a:endParaRPr lang="pt-BR" sz="4500" dirty="0">
              <a:latin typeface="+mj-lt"/>
              <a:cs typeface="Arial" pitchFamily="34" charset="0"/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980676" y="30492779"/>
            <a:ext cx="15034810" cy="8333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825" dirty="0">
                <a:latin typeface="Arial" panose="020B0604020202020204" pitchFamily="34" charset="0"/>
                <a:cs typeface="Arial" panose="020B0604020202020204" pitchFamily="34" charset="0"/>
              </a:rPr>
              <a:t>A partir da Análise Textual Discursiva (MORAES e GALIAZZI, 2013), fez-se a organização das perguntas que, por sua vez, deram origem às categorias: </a:t>
            </a:r>
            <a:r>
              <a:rPr lang="pt-BR" sz="3825" i="1" dirty="0">
                <a:latin typeface="Arial" panose="020B0604020202020204" pitchFamily="34" charset="0"/>
                <a:cs typeface="Arial" panose="020B0604020202020204" pitchFamily="34" charset="0"/>
              </a:rPr>
              <a:t>A origem do petróleo; Usos do petróleo; O petróleo e o meio ambiente; Importância econômica, social e política do petróleo e; Propriedades químicas do petróleo.</a:t>
            </a:r>
          </a:p>
          <a:p>
            <a:pPr algn="just"/>
            <a:endParaRPr lang="pt-BR" sz="3825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825" dirty="0">
                <a:latin typeface="Arial" panose="020B0604020202020204" pitchFamily="34" charset="0"/>
                <a:cs typeface="Arial" panose="020B0604020202020204" pitchFamily="34" charset="0"/>
              </a:rPr>
              <a:t>Conforme ilustramos na Tabela 01, da análise das perguntas feitas pelos alunos emergiram diferentes focos de interesses, que revelaram a curiosidade deles por questões que, muitas vezes, poderiam não ser abordadas em aulas planejadas tradicionalmente. Tal resultado corrobora o que afirma Freire e Faundez (1998, p. 23): “a inquietação dos estudantes, a sua dúvida, a sua curiosidade, a sua relativa ignorância devem ser tomadas pelo professor como desafios a ele”.</a:t>
            </a:r>
          </a:p>
        </p:txBody>
      </p:sp>
      <p:sp>
        <p:nvSpPr>
          <p:cNvPr id="43" name="CaixaDeTexto 42"/>
          <p:cNvSpPr txBox="1"/>
          <p:nvPr/>
        </p:nvSpPr>
        <p:spPr>
          <a:xfrm>
            <a:off x="16427906" y="18504865"/>
            <a:ext cx="1519739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300" dirty="0">
                <a:latin typeface="Arial" panose="020B0604020202020204" pitchFamily="34" charset="0"/>
                <a:cs typeface="Arial" panose="020B0604020202020204" pitchFamily="34" charset="0"/>
              </a:rPr>
              <a:t>Falta aos professores a compreensão de que a pergunta do aluno pode ser instrumento de problematização e fio condutor para a investigação na sala de aula. É importante perceber que: “Muitas vezes, [...] a pergunta que o aluno, livre para fazê-la, faz sobre um tema, pode colocar ao professor um ângulo diferente, do qual lhe será possível aprofundar mais tarde uma reflexão mais crítica” (FREIRE; FAUNDEZ, 1998, p. 23). </a:t>
            </a:r>
          </a:p>
        </p:txBody>
      </p:sp>
      <p:sp>
        <p:nvSpPr>
          <p:cNvPr id="47" name="CaixaDeTexto 46"/>
          <p:cNvSpPr txBox="1"/>
          <p:nvPr/>
        </p:nvSpPr>
        <p:spPr>
          <a:xfrm>
            <a:off x="16776366" y="8076781"/>
            <a:ext cx="1353248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400" b="1" dirty="0"/>
              <a:t>Tabela 01 </a:t>
            </a:r>
            <a:r>
              <a:rPr lang="pt-BR" sz="3400" dirty="0"/>
              <a:t>– Categorias emergentes das relações entre os Focos de Interesse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279584"/>
              </p:ext>
            </p:extLst>
          </p:nvPr>
        </p:nvGraphicFramePr>
        <p:xfrm>
          <a:off x="16473400" y="8948881"/>
          <a:ext cx="14945213" cy="934716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168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6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500" dirty="0">
                          <a:effectLst/>
                        </a:rPr>
                        <a:t>CATEGORIA</a:t>
                      </a:r>
                      <a:endParaRPr lang="pt-BR" sz="25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77150" marR="771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500" dirty="0">
                          <a:effectLst/>
                        </a:rPr>
                        <a:t>SUB-CATEGORIAS</a:t>
                      </a:r>
                      <a:endParaRPr lang="pt-BR" sz="25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77150" marR="771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500" dirty="0">
                          <a:effectLst/>
                        </a:rPr>
                        <a:t>INDICADORES</a:t>
                      </a:r>
                      <a:endParaRPr lang="pt-BR" sz="25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77150" marR="771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87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500" dirty="0">
                          <a:effectLst/>
                        </a:rPr>
                        <a:t>Origem do petróleo</a:t>
                      </a:r>
                      <a:endParaRPr lang="pt-BR" sz="25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77150" marR="771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111760" algn="l"/>
                        </a:tabLst>
                      </a:pPr>
                      <a:r>
                        <a:rPr lang="pt-BR" sz="2500" dirty="0">
                          <a:effectLst/>
                        </a:rPr>
                        <a:t>Formação;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111760" algn="l"/>
                        </a:tabLst>
                      </a:pPr>
                      <a:r>
                        <a:rPr lang="pt-BR" sz="2500" dirty="0">
                          <a:effectLst/>
                        </a:rPr>
                        <a:t>Localização;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111760" algn="l"/>
                        </a:tabLst>
                      </a:pPr>
                      <a:r>
                        <a:rPr lang="pt-BR" sz="2500" dirty="0">
                          <a:effectLst/>
                        </a:rPr>
                        <a:t>História  do petróleo.</a:t>
                      </a:r>
                      <a:endParaRPr lang="pt-BR" sz="25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77150" marR="771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500" dirty="0">
                          <a:effectLst/>
                        </a:rPr>
                        <a:t>“Como o petróleo é formado na natureza?”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500" dirty="0">
                          <a:effectLst/>
                        </a:rPr>
                        <a:t>“Além das rochas, quais outros lugares propícios para encontrar petróleo? ”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500" dirty="0">
                          <a:effectLst/>
                        </a:rPr>
                        <a:t>“O que levou o ser humano a descoberta do petróleo?”</a:t>
                      </a:r>
                      <a:endParaRPr lang="pt-BR" sz="25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77150" marR="771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58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500" dirty="0">
                          <a:effectLst/>
                        </a:rPr>
                        <a:t>Usos do petróleo</a:t>
                      </a:r>
                      <a:endParaRPr lang="pt-BR" sz="25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77150" marR="771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111760" algn="l"/>
                        </a:tabLst>
                      </a:pPr>
                      <a:r>
                        <a:rPr lang="pt-BR" sz="2500" dirty="0">
                          <a:effectLst/>
                        </a:rPr>
                        <a:t>Utilização;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111760" algn="l"/>
                        </a:tabLst>
                      </a:pPr>
                      <a:r>
                        <a:rPr lang="pt-BR" sz="2500" dirty="0">
                          <a:effectLst/>
                        </a:rPr>
                        <a:t>Produção de combustíveis;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111760" algn="l"/>
                        </a:tabLst>
                      </a:pPr>
                      <a:r>
                        <a:rPr lang="pt-BR" sz="2500" dirty="0">
                          <a:effectLst/>
                        </a:rPr>
                        <a:t>Refino.</a:t>
                      </a:r>
                      <a:endParaRPr lang="pt-BR" sz="25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77150" marR="771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500" dirty="0">
                          <a:effectLst/>
                        </a:rPr>
                        <a:t>“… como é o processo de uso dele após o seu recolhimento, como e para que é utilizado”.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500" dirty="0">
                          <a:effectLst/>
                        </a:rPr>
                        <a:t>“Gostaria de saber mais sobre o refinamento do petróleo, como ocorre o processo de transformação do petróleo em combustível”</a:t>
                      </a:r>
                      <a:endParaRPr lang="pt-BR" sz="25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77150" marR="771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58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500" dirty="0">
                          <a:effectLst/>
                        </a:rPr>
                        <a:t>Petróleo e o meio ambiente</a:t>
                      </a:r>
                      <a:endParaRPr lang="pt-BR" sz="25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77150" marR="771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111760" algn="l"/>
                        </a:tabLst>
                      </a:pPr>
                      <a:r>
                        <a:rPr lang="pt-BR" sz="2500">
                          <a:effectLst/>
                        </a:rPr>
                        <a:t>Impactos na extração;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111760" algn="l"/>
                        </a:tabLst>
                      </a:pPr>
                      <a:r>
                        <a:rPr lang="pt-BR" sz="2500">
                          <a:effectLst/>
                        </a:rPr>
                        <a:t>Poluição do mar.</a:t>
                      </a:r>
                      <a:endParaRPr lang="pt-BR" sz="25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77150" marR="771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500" dirty="0">
                          <a:effectLst/>
                        </a:rPr>
                        <a:t>“[...] Explorar o petróleo traz consequências para o meio ambiente?”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500" dirty="0">
                          <a:effectLst/>
                        </a:rPr>
                        <a:t>“O derramamento do petróleo no mar se vem por falha nos aparelhos ou é uma falha que pode acontecer em qualquer plataforma?”</a:t>
                      </a:r>
                      <a:endParaRPr lang="pt-BR" sz="25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77150" marR="771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58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500" dirty="0">
                          <a:effectLst/>
                        </a:rPr>
                        <a:t>Importância econômica, social e política do petróleo</a:t>
                      </a:r>
                      <a:endParaRPr lang="pt-BR" sz="25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77150" marR="771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111760" algn="l"/>
                        </a:tabLst>
                      </a:pPr>
                      <a:r>
                        <a:rPr lang="pt-BR" sz="2500">
                          <a:effectLst/>
                        </a:rPr>
                        <a:t>Influência econômica;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111760" algn="l"/>
                        </a:tabLst>
                      </a:pPr>
                      <a:r>
                        <a:rPr lang="pt-BR" sz="2500">
                          <a:effectLst/>
                        </a:rPr>
                        <a:t>Importância política e social;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111760" algn="l"/>
                        </a:tabLst>
                      </a:pPr>
                      <a:r>
                        <a:rPr lang="pt-BR" sz="2500">
                          <a:effectLst/>
                        </a:rPr>
                        <a:t>Aumento do preço dos combustíveis.</a:t>
                      </a:r>
                      <a:endParaRPr lang="pt-BR" sz="25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77150" marR="771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500" dirty="0">
                          <a:effectLst/>
                        </a:rPr>
                        <a:t>“Qual a influência do petróleo economicamente e politicamente nos países que o consomem?”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500" dirty="0">
                          <a:effectLst/>
                        </a:rPr>
                        <a:t>“Qual a importância  social do petróleo?”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500" dirty="0">
                          <a:effectLst/>
                        </a:rPr>
                        <a:t>“Se o Brasil tem altos índices de petróleo, por que a gasolina está cara como hoje em dia?”</a:t>
                      </a:r>
                      <a:endParaRPr lang="pt-BR" sz="25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77150" marR="771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087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500" dirty="0">
                          <a:effectLst/>
                        </a:rPr>
                        <a:t>Propriedades químicas do petróleo</a:t>
                      </a:r>
                      <a:endParaRPr lang="pt-BR" sz="25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77150" marR="771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</a:tabLst>
                      </a:pPr>
                      <a:r>
                        <a:rPr lang="pt-BR" sz="2500" dirty="0">
                          <a:effectLst/>
                        </a:rPr>
                        <a:t>Composição Química;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</a:tabLst>
                      </a:pPr>
                      <a:r>
                        <a:rPr lang="pt-BR" sz="2500" dirty="0">
                          <a:effectLst/>
                        </a:rPr>
                        <a:t>Propriedades Físico-Químicas;</a:t>
                      </a:r>
                      <a:endParaRPr lang="pt-BR" sz="25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77150" marR="771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500" dirty="0">
                          <a:effectLst/>
                        </a:rPr>
                        <a:t>“O que é o petróleo em si, na sua composição química”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500" dirty="0">
                          <a:effectLst/>
                        </a:rPr>
                        <a:t>“O petróleo em seu estado natural, sem adição de compostos, poderia  ser utilizado como combustíveis? Por quê?”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500" dirty="0">
                          <a:effectLst/>
                        </a:rPr>
                        <a:t>“[…]como reage em mistura com outras substâncias? ”</a:t>
                      </a:r>
                      <a:endParaRPr lang="pt-BR" sz="25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77150" marR="771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3" name="Grupo 12"/>
          <p:cNvGrpSpPr/>
          <p:nvPr/>
        </p:nvGrpSpPr>
        <p:grpSpPr>
          <a:xfrm>
            <a:off x="1032357" y="19490805"/>
            <a:ext cx="14780682" cy="5817132"/>
            <a:chOff x="623176" y="25791642"/>
            <a:chExt cx="13568145" cy="8286934"/>
          </a:xfrm>
        </p:grpSpPr>
        <p:graphicFrame>
          <p:nvGraphicFramePr>
            <p:cNvPr id="31" name="Diagrama 30"/>
            <p:cNvGraphicFramePr/>
            <p:nvPr>
              <p:extLst>
                <p:ext uri="{D42A27DB-BD31-4B8C-83A1-F6EECF244321}">
                  <p14:modId xmlns:p14="http://schemas.microsoft.com/office/powerpoint/2010/main" val="1918316892"/>
                </p:ext>
              </p:extLst>
            </p:nvPr>
          </p:nvGraphicFramePr>
          <p:xfrm>
            <a:off x="623176" y="25791642"/>
            <a:ext cx="13568145" cy="828693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1" name="CaixaDeTexto 10"/>
            <p:cNvSpPr txBox="1"/>
            <p:nvPr/>
          </p:nvSpPr>
          <p:spPr>
            <a:xfrm>
              <a:off x="11093117" y="29253295"/>
              <a:ext cx="2725000" cy="2844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75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r>
                <a:rPr lang="pt-BR" sz="247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Construção de uma Sequência Didática que forneça subsídios para responder as perguntas dos alunos</a:t>
              </a:r>
            </a:p>
          </p:txBody>
        </p:sp>
      </p:grpSp>
      <p:sp>
        <p:nvSpPr>
          <p:cNvPr id="12" name="CaixaDeTexto 11"/>
          <p:cNvSpPr txBox="1"/>
          <p:nvPr/>
        </p:nvSpPr>
        <p:spPr>
          <a:xfrm>
            <a:off x="1448548" y="25255734"/>
            <a:ext cx="13673936" cy="611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375" b="1" dirty="0"/>
              <a:t>Figura 01 </a:t>
            </a:r>
            <a:r>
              <a:rPr lang="pt-BR" sz="3375" dirty="0"/>
              <a:t>– Representação Esquemática do caminho dessa etapa da pesquisa</a:t>
            </a:r>
          </a:p>
        </p:txBody>
      </p:sp>
      <p:pic>
        <p:nvPicPr>
          <p:cNvPr id="30" name="Imagem 29">
            <a:extLst>
              <a:ext uri="{FF2B5EF4-FFF2-40B4-BE49-F238E27FC236}">
                <a16:creationId xmlns:a16="http://schemas.microsoft.com/office/drawing/2014/main" id="{5DF66596-9AD8-3142-8F17-42466668CA48}"/>
              </a:ext>
            </a:extLst>
          </p:cNvPr>
          <p:cNvPicPr>
            <a:picLocks noChangeAspect="1"/>
          </p:cNvPicPr>
          <p:nvPr/>
        </p:nvPicPr>
        <p:blipFill>
          <a:blip r:embed="rId7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-4499371"/>
            <a:ext cx="32399286" cy="4527701"/>
          </a:xfrm>
          <a:prstGeom prst="rect">
            <a:avLst/>
          </a:prstGeom>
        </p:spPr>
      </p:pic>
      <p:pic>
        <p:nvPicPr>
          <p:cNvPr id="39" name="Imagem 38">
            <a:extLst>
              <a:ext uri="{FF2B5EF4-FFF2-40B4-BE49-F238E27FC236}">
                <a16:creationId xmlns:a16="http://schemas.microsoft.com/office/drawing/2014/main" id="{A743C8A3-FD42-9B4C-88DA-673674082D41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9602879"/>
            <a:ext cx="32399288" cy="4496681"/>
          </a:xfrm>
          <a:prstGeom prst="rect">
            <a:avLst/>
          </a:prstGeom>
        </p:spPr>
      </p:pic>
      <p:sp>
        <p:nvSpPr>
          <p:cNvPr id="41" name="Retângulo de cantos arredondados 25">
            <a:extLst>
              <a:ext uri="{FF2B5EF4-FFF2-40B4-BE49-F238E27FC236}">
                <a16:creationId xmlns:a16="http://schemas.microsoft.com/office/drawing/2014/main" id="{247D3B7D-89CC-0E48-99CD-79C2EC306AF8}"/>
              </a:ext>
            </a:extLst>
          </p:cNvPr>
          <p:cNvSpPr/>
          <p:nvPr/>
        </p:nvSpPr>
        <p:spPr>
          <a:xfrm>
            <a:off x="16473400" y="30891724"/>
            <a:ext cx="15036502" cy="857124"/>
          </a:xfrm>
          <a:prstGeom prst="roundRect">
            <a:avLst/>
          </a:prstGeom>
          <a:solidFill>
            <a:srgbClr val="9A4D96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063" tIns="50532" rIns="101063" bIns="50532" rtlCol="0" anchor="ctr"/>
          <a:lstStyle/>
          <a:p>
            <a:pPr algn="ctr"/>
            <a:r>
              <a:rPr lang="pt-BR" sz="6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Referências</a:t>
            </a:r>
          </a:p>
        </p:txBody>
      </p:sp>
    </p:spTree>
    <p:extLst>
      <p:ext uri="{BB962C8B-B14F-4D97-AF65-F5344CB8AC3E}">
        <p14:creationId xmlns:p14="http://schemas.microsoft.com/office/powerpoint/2010/main" val="23551504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3199</TotalTime>
  <Words>1100</Words>
  <Application>Microsoft Macintosh PowerPoint</Application>
  <PresentationFormat>Personalizar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Tema do Office</vt:lpstr>
      <vt:lpstr>Apresentação do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curiosidade sob um olhar didático freireano uma análise das perguntas dos estudantes sobre Petróleo</dc:title>
  <dc:creator>Thais Andressa Lopes de Oliveira</dc:creator>
  <cp:keywords>ENPEC</cp:keywords>
  <cp:lastModifiedBy>André Luis Oliveira</cp:lastModifiedBy>
  <cp:revision>109</cp:revision>
  <dcterms:created xsi:type="dcterms:W3CDTF">2014-10-30T22:18:53Z</dcterms:created>
  <dcterms:modified xsi:type="dcterms:W3CDTF">2022-02-16T17:25:31Z</dcterms:modified>
</cp:coreProperties>
</file>